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088" r:id="rId2"/>
    <p:sldId id="1411" r:id="rId3"/>
    <p:sldId id="851" r:id="rId4"/>
    <p:sldId id="1034" r:id="rId5"/>
    <p:sldId id="1762" r:id="rId6"/>
    <p:sldId id="1799" r:id="rId7"/>
    <p:sldId id="2472" r:id="rId8"/>
    <p:sldId id="1035" r:id="rId9"/>
    <p:sldId id="2475" r:id="rId10"/>
    <p:sldId id="2474" r:id="rId11"/>
    <p:sldId id="2298" r:id="rId12"/>
    <p:sldId id="2299" r:id="rId13"/>
    <p:sldId id="2300" r:id="rId14"/>
    <p:sldId id="2432" r:id="rId15"/>
    <p:sldId id="2435" r:id="rId16"/>
    <p:sldId id="2511" r:id="rId17"/>
    <p:sldId id="2517" r:id="rId18"/>
    <p:sldId id="2518" r:id="rId19"/>
    <p:sldId id="2519" r:id="rId20"/>
    <p:sldId id="2476" r:id="rId21"/>
    <p:sldId id="2477" r:id="rId22"/>
    <p:sldId id="2284" r:id="rId23"/>
    <p:sldId id="2513" r:id="rId24"/>
    <p:sldId id="2326" r:id="rId25"/>
    <p:sldId id="2085" r:id="rId26"/>
    <p:sldId id="860" r:id="rId27"/>
    <p:sldId id="1834" r:id="rId28"/>
    <p:sldId id="1749" r:id="rId29"/>
    <p:sldId id="2335" r:id="rId30"/>
    <p:sldId id="2084" r:id="rId31"/>
    <p:sldId id="2471" r:id="rId32"/>
    <p:sldId id="1807" r:id="rId33"/>
    <p:sldId id="2282" r:id="rId34"/>
    <p:sldId id="2583" r:id="rId35"/>
    <p:sldId id="1844" r:id="rId36"/>
    <p:sldId id="2482" r:id="rId37"/>
    <p:sldId id="2089" r:id="rId38"/>
    <p:sldId id="2063" r:id="rId39"/>
    <p:sldId id="704" r:id="rId40"/>
    <p:sldId id="1191" r:id="rId41"/>
    <p:sldId id="2149" r:id="rId42"/>
    <p:sldId id="1677" r:id="rId43"/>
    <p:sldId id="1667" r:id="rId44"/>
    <p:sldId id="2023" r:id="rId45"/>
    <p:sldId id="2174" r:id="rId46"/>
    <p:sldId id="2584" r:id="rId47"/>
    <p:sldId id="1440" r:id="rId48"/>
    <p:sldId id="1243" r:id="rId49"/>
    <p:sldId id="1691" r:id="rId50"/>
    <p:sldId id="763" r:id="rId51"/>
    <p:sldId id="2306" r:id="rId52"/>
    <p:sldId id="1436" r:id="rId53"/>
    <p:sldId id="2499" r:id="rId54"/>
    <p:sldId id="1741" r:id="rId55"/>
    <p:sldId id="2516" r:id="rId56"/>
    <p:sldId id="2505" r:id="rId57"/>
  </p:sldIdLst>
  <p:sldSz cx="9144000" cy="5148263"/>
  <p:notesSz cx="7010400" cy="9372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10">
          <p15:clr>
            <a:srgbClr val="A4A3A4"/>
          </p15:clr>
        </p15:guide>
        <p15:guide id="2" orient="horz" pos="926">
          <p15:clr>
            <a:srgbClr val="A4A3A4"/>
          </p15:clr>
        </p15:guide>
        <p15:guide id="3" orient="horz" pos="374">
          <p15:clr>
            <a:srgbClr val="A4A3A4"/>
          </p15:clr>
        </p15:guide>
        <p15:guide id="4" pos="384">
          <p15:clr>
            <a:srgbClr val="A4A3A4"/>
          </p15:clr>
        </p15:guide>
        <p15:guide id="5" pos="3696" userDrawn="1">
          <p15:clr>
            <a:srgbClr val="A4A3A4"/>
          </p15:clr>
        </p15:guide>
        <p15:guide id="6" pos="5448" userDrawn="1">
          <p15:clr>
            <a:srgbClr val="A4A3A4"/>
          </p15:clr>
        </p15:guide>
        <p15:guide id="7" orient="horz" pos="1238">
          <p15:clr>
            <a:srgbClr val="A4A3A4"/>
          </p15:clr>
        </p15:guide>
        <p15:guide id="8" pos="3480">
          <p15:clr>
            <a:srgbClr val="A4A3A4"/>
          </p15:clr>
        </p15:guide>
        <p15:guide id="9" orient="horz" pos="215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242C"/>
    <a:srgbClr val="417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3"/>
    <p:restoredTop sz="94411"/>
  </p:normalViewPr>
  <p:slideViewPr>
    <p:cSldViewPr snapToGrid="0">
      <p:cViewPr varScale="1">
        <p:scale>
          <a:sx n="255" d="100"/>
          <a:sy n="255" d="100"/>
        </p:scale>
        <p:origin x="928" y="-184"/>
      </p:cViewPr>
      <p:guideLst>
        <p:guide orient="horz" pos="1310"/>
        <p:guide orient="horz" pos="926"/>
        <p:guide orient="horz" pos="374"/>
        <p:guide pos="384"/>
        <p:guide pos="3696"/>
        <p:guide pos="5448"/>
        <p:guide orient="horz" pos="1238"/>
        <p:guide pos="3480"/>
        <p:guide orient="horz" pos="21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Header Placeholder 1">
            <a:extLst>
              <a:ext uri="{FF2B5EF4-FFF2-40B4-BE49-F238E27FC236}">
                <a16:creationId xmlns:a16="http://schemas.microsoft.com/office/drawing/2014/main" id="{3373DD07-7FA9-B174-B4C3-5F6524E980C0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8313"/>
          </a:xfrm>
          <a:prstGeom prst="rect">
            <a:avLst/>
          </a:prstGeom>
          <a:noFill/>
          <a:ln>
            <a:noFill/>
          </a:ln>
        </p:spPr>
        <p:txBody>
          <a:bodyPr vert="horz" wrap="square" lIns="92984" tIns="46492" rIns="92984" bIns="4649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Date Placeholder 2">
            <a:extLst>
              <a:ext uri="{FF2B5EF4-FFF2-40B4-BE49-F238E27FC236}">
                <a16:creationId xmlns:a16="http://schemas.microsoft.com/office/drawing/2014/main" id="{4EA7ECD6-71B9-35FC-B756-69D5D13860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3968750" y="0"/>
            <a:ext cx="3040063" cy="468313"/>
          </a:xfrm>
          <a:prstGeom prst="rect">
            <a:avLst/>
          </a:prstGeom>
          <a:noFill/>
          <a:ln>
            <a:noFill/>
          </a:ln>
        </p:spPr>
        <p:txBody>
          <a:bodyPr vert="horz" wrap="square" lIns="92984" tIns="46492" rIns="92984" bIns="4649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AD3E917-A97C-2D4A-872F-D0525F6E2E7D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28676" name="Footer Placeholder 3">
            <a:extLst>
              <a:ext uri="{FF2B5EF4-FFF2-40B4-BE49-F238E27FC236}">
                <a16:creationId xmlns:a16="http://schemas.microsoft.com/office/drawing/2014/main" id="{E8B58ED9-8220-A792-2679-6184C2250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8904288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2984" tIns="46492" rIns="92984" bIns="4649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Slide Number Placeholder 4">
            <a:extLst>
              <a:ext uri="{FF2B5EF4-FFF2-40B4-BE49-F238E27FC236}">
                <a16:creationId xmlns:a16="http://schemas.microsoft.com/office/drawing/2014/main" id="{E9837EAA-CA47-ADDF-1863-D6CBBAF5EA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3968750" y="8904288"/>
            <a:ext cx="3040063" cy="466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2984" tIns="46492" rIns="92984" bIns="464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F080CB8-BD34-4E49-80BD-313DF17E5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Header Placeholder 1">
            <a:extLst>
              <a:ext uri="{FF2B5EF4-FFF2-40B4-BE49-F238E27FC236}">
                <a16:creationId xmlns:a16="http://schemas.microsoft.com/office/drawing/2014/main" id="{00D3E8FD-223C-C919-F148-326414BA20F6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83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109" tIns="45555" rIns="91109" bIns="4555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Date Placeholder 2">
            <a:extLst>
              <a:ext uri="{FF2B5EF4-FFF2-40B4-BE49-F238E27FC236}">
                <a16:creationId xmlns:a16="http://schemas.microsoft.com/office/drawing/2014/main" id="{4FFD00AD-6CE9-22B1-2F23-51BD0108DEBE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968750" y="0"/>
            <a:ext cx="3040063" cy="4683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109" tIns="45555" rIns="91109" bIns="4555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C55A7E7-5EFF-0142-A1B7-E829ED94D7B2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28676" name="Slide Image Placeholder 3">
            <a:extLst>
              <a:ext uri="{FF2B5EF4-FFF2-40B4-BE49-F238E27FC236}">
                <a16:creationId xmlns:a16="http://schemas.microsoft.com/office/drawing/2014/main" id="{41569025-7FDC-E4DE-5CDB-2F5E79F28A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4175" y="703263"/>
            <a:ext cx="6242050" cy="3514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Notes Placeholder 4">
            <a:extLst>
              <a:ext uri="{FF2B5EF4-FFF2-40B4-BE49-F238E27FC236}">
                <a16:creationId xmlns:a16="http://schemas.microsoft.com/office/drawing/2014/main" id="{16E4CA28-D3A5-C0B7-93FF-392C24FF1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700088" y="4451350"/>
            <a:ext cx="5610225" cy="4217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109" tIns="45555" rIns="91109" bIns="455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02" name="Footer Placeholder 5">
            <a:extLst>
              <a:ext uri="{FF2B5EF4-FFF2-40B4-BE49-F238E27FC236}">
                <a16:creationId xmlns:a16="http://schemas.microsoft.com/office/drawing/2014/main" id="{F1B355ED-4C7C-1567-11EF-670F4BFF7BA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8904288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109" tIns="45555" rIns="91109" bIns="4555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Slide Number Placeholder 6">
            <a:extLst>
              <a:ext uri="{FF2B5EF4-FFF2-40B4-BE49-F238E27FC236}">
                <a16:creationId xmlns:a16="http://schemas.microsoft.com/office/drawing/2014/main" id="{354D922A-3523-6EA7-A908-6676F04AB6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968750" y="8904288"/>
            <a:ext cx="3040063" cy="466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109" tIns="45555" rIns="91109" bIns="4555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BD91902-1269-0E40-8721-2DB4FEF453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634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60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7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4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8E6E79FF-F096-0B96-CD9E-221C0C8B9E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989E9741-619E-60D1-DADB-B0E2C6768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02A0A30B-D0CF-474B-08CE-BD1E67AEC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CEEB062-960B-BE45-BB1D-24F78C405FDC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DF098396-8F0C-279D-9A39-5F9565277E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2959325-4C53-394C-AD73-6A019608BD96}" type="slidenum">
              <a:rPr lang="en-US" altLang="en-US" sz="1300" smtClean="0">
                <a:latin typeface="Calibri" panose="020F0502020204030204" pitchFamily="34" charset="0"/>
              </a:rPr>
              <a:pPr/>
              <a:t>10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4B2C368-1982-76CD-B234-2DFF0408BD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4FBB490-C678-2686-6F7E-7A530FDB2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8231BC22-BB00-910D-BC82-F8BBB09532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B3E961-891F-A342-BDA5-56E97E424FC7}" type="slidenum">
              <a:rPr lang="en-US" altLang="en-US" sz="1300" smtClean="0">
                <a:latin typeface="Calibri" panose="020F0502020204030204" pitchFamily="34" charset="0"/>
              </a:rPr>
              <a:pPr/>
              <a:t>11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F0AD872C-0CC8-5D82-C494-4D65C9E815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717A57C-C86B-F787-441C-1CC70AACFE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34E6DCE2-F800-E827-930E-245BBC2087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E16C31-B637-AA4F-AB31-67F0DB66C701}" type="slidenum">
              <a:rPr lang="en-US" altLang="en-US" sz="1300" smtClean="0">
                <a:latin typeface="Calibri" panose="020F0502020204030204" pitchFamily="34" charset="0"/>
              </a:rPr>
              <a:pPr/>
              <a:t>12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EF1414E-CD1B-4E88-8944-83605E431F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BF66F639-8A68-0EC3-87E9-04DA32029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30539BCB-90C2-04BA-6C39-E31A58833E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94699D-2C48-0C44-9BF3-324BD3164193}" type="slidenum">
              <a:rPr lang="en-US" altLang="en-US" sz="1300" smtClean="0">
                <a:latin typeface="Calibri" panose="020F0502020204030204" pitchFamily="34" charset="0"/>
              </a:rPr>
              <a:pPr/>
              <a:t>13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56296A7A-40A1-B78E-0A25-00AA28FA34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2BC23901-AF95-023E-F3E3-F8B947850D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7C05E5DF-991E-1D58-49E0-E6012F8389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C762CF8-FE25-9E43-94AC-ADD8D04C7A23}" type="slidenum">
              <a:rPr lang="en-US" altLang="en-US" sz="1300" smtClean="0">
                <a:latin typeface="Calibri" panose="020F0502020204030204" pitchFamily="34" charset="0"/>
              </a:rPr>
              <a:pPr/>
              <a:t>14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67E136F1-8565-DB5E-6350-E050075982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60C52B6B-813D-3099-8018-1AD13BA00B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9C57E59D-0CC5-A4D7-0285-C9AF94F251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2332164-42E1-FC47-B4AD-54B908D7C74B}" type="slidenum">
              <a:rPr lang="en-US" altLang="en-US" sz="1300" smtClean="0">
                <a:latin typeface="Calibri" panose="020F0502020204030204" pitchFamily="34" charset="0"/>
              </a:rPr>
              <a:pPr/>
              <a:t>15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4D7D980D-9AD2-FB8B-E272-E3081C38D4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4075E938-9DCD-22AA-E52C-610CF81EA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DF098396-8F0C-279D-9A39-5F9565277E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2959325-4C53-394C-AD73-6A019608BD96}" type="slidenum">
              <a:rPr lang="en-US" altLang="en-US" sz="1300" smtClean="0">
                <a:latin typeface="Calibri" panose="020F0502020204030204" pitchFamily="34" charset="0"/>
              </a:rPr>
              <a:pPr/>
              <a:t>16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4B2C368-1982-76CD-B234-2DFF0408BD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4FBB490-C678-2686-6F7E-7A530FDB2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0269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9C57E59D-0CC5-A4D7-0285-C9AF94F251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2332164-42E1-FC47-B4AD-54B908D7C74B}" type="slidenum">
              <a:rPr lang="en-US" altLang="en-US" sz="1300" smtClean="0">
                <a:latin typeface="Calibri" panose="020F0502020204030204" pitchFamily="34" charset="0"/>
              </a:rPr>
              <a:pPr/>
              <a:t>17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4D7D980D-9AD2-FB8B-E272-E3081C38D4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4075E938-9DCD-22AA-E52C-610CF81EA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0844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9C57E59D-0CC5-A4D7-0285-C9AF94F251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2332164-42E1-FC47-B4AD-54B908D7C74B}" type="slidenum">
              <a:rPr lang="en-US" altLang="en-US" sz="1300" smtClean="0">
                <a:latin typeface="Calibri" panose="020F0502020204030204" pitchFamily="34" charset="0"/>
              </a:rPr>
              <a:pPr/>
              <a:t>18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4D7D980D-9AD2-FB8B-E272-E3081C38D4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4075E938-9DCD-22AA-E52C-610CF81EA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9897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9C57E59D-0CC5-A4D7-0285-C9AF94F251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2332164-42E1-FC47-B4AD-54B908D7C74B}" type="slidenum">
              <a:rPr lang="en-US" altLang="en-US" sz="1300" smtClean="0">
                <a:latin typeface="Calibri" panose="020F0502020204030204" pitchFamily="34" charset="0"/>
              </a:rPr>
              <a:pPr/>
              <a:t>19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4D7D980D-9AD2-FB8B-E272-E3081C38D4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4075E938-9DCD-22AA-E52C-610CF81EA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5606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B355FD2F-B7C8-9208-AEBC-70C46E6B5D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A590D64B-4044-627F-8961-05BD694EC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464D7340-6755-ADF2-B8BA-EF2F9207C9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376E10-F594-A845-B29D-F194B0562EF3}" type="slidenum">
              <a:rPr lang="en-US" altLang="en-US" sz="1400" smtClean="0">
                <a:latin typeface="Calibri" panose="020F0502020204030204" pitchFamily="34" charset="0"/>
              </a:rPr>
              <a:pPr/>
              <a:t>2</a:t>
            </a:fld>
            <a:endParaRPr lang="en-US" altLang="en-US" sz="14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85909CFC-870B-FF96-3B8B-6AF4A2EF3C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45F5FF5-B815-3449-95FE-BC6739D5CB0C}" type="slidenum">
              <a:rPr lang="en-US" altLang="en-US" sz="1300" smtClean="0">
                <a:latin typeface="Calibri" panose="020F0502020204030204" pitchFamily="34" charset="0"/>
              </a:rPr>
              <a:pPr/>
              <a:t>20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E58CF32D-5C89-8B53-983F-2A334F868B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D9432BA-8B98-8FDC-296C-B7A30A6E38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9B7F0828-3938-5094-B99B-E45EA14A68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A6342609-222D-3896-29AC-756C947B5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ED52C459-290A-5D4D-B193-CCED98E9B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7FB43BC-F8D4-3841-A427-4AE64E657A86}" type="slidenum">
              <a:rPr lang="en-US" altLang="en-US" sz="1400" smtClean="0">
                <a:latin typeface="Calibri" panose="020F0502020204030204" pitchFamily="34" charset="0"/>
              </a:rPr>
              <a:pPr/>
              <a:t>21</a:t>
            </a:fld>
            <a:endParaRPr lang="en-US" altLang="en-US" sz="14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1186760B-7811-14A1-5B03-7688F208D0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FEFACF-C0C0-E349-8456-5D05D3A8CF5D}" type="slidenum">
              <a:rPr lang="en-US" altLang="en-US" smtClean="0">
                <a:latin typeface="Calibri" panose="020F0502020204030204" pitchFamily="34" charset="0"/>
              </a:rPr>
              <a:pPr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7BF88014-0C0E-8C89-AE40-C81597C919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108A0E84-E94D-559A-8D2B-6BB2B225F2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391CD27E-FC0B-103C-1314-72398BE33E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F9023FB9-3093-365A-CBF8-47DC9ED6A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7A655AD6-FF3C-CDE8-A115-729C489BCF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47ADEE2-B246-1F45-B4D7-CBFBF2725AEF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9653031D-5A43-A7CB-5AEF-F0C9CAC99D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30479E-A53F-424D-A834-89B22853976E}" type="slidenum">
              <a:rPr lang="en-US" altLang="en-US" sz="1300" smtClean="0">
                <a:latin typeface="Times New Roman" panose="02020603050405020304" pitchFamily="18" charset="0"/>
              </a:rPr>
              <a:pPr/>
              <a:t>24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DD2ADFE8-A97F-2BCE-7E00-A919A9A1FB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345C3CFF-4810-93A9-D42C-BC8A994D5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83C700BA-6F42-3331-8E04-B9433FFCD4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>
            <a:extLst>
              <a:ext uri="{FF2B5EF4-FFF2-40B4-BE49-F238E27FC236}">
                <a16:creationId xmlns:a16="http://schemas.microsoft.com/office/drawing/2014/main" id="{D4514E2F-2BAB-8FF3-4B6B-F8B944D9E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FCA21499-9165-7D39-8191-E6CB6B18E0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7F47924-AB88-F647-B8B7-F3622920EB64}" type="slidenum">
              <a:rPr lang="en-US" altLang="en-US" sz="1400" smtClean="0">
                <a:latin typeface="Calibri" panose="020F0502020204030204" pitchFamily="34" charset="0"/>
              </a:rPr>
              <a:pPr/>
              <a:t>25</a:t>
            </a:fld>
            <a:endParaRPr lang="en-US" altLang="en-US" sz="14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520E26B5-357C-958E-737A-871A8E6C27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FADD72-7CF2-7E4E-ADED-73322F84E937}" type="slidenum">
              <a:rPr lang="en-US" altLang="en-US" sz="1300">
                <a:latin typeface="Calibri" panose="020F0502020204030204" pitchFamily="34" charset="0"/>
              </a:rPr>
              <a:pPr/>
              <a:t>26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221E6344-714E-7897-6F1E-4CD3C8B2A4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689645C2-9CF9-B63B-C2D4-C5F503C822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C3FC0660-58D7-610D-ECBD-B9D51C7D5A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C19EBB-26DD-954F-BCEF-45A405EB079C}" type="slidenum">
              <a:rPr lang="en-US" altLang="en-US" sz="1300">
                <a:latin typeface="Calibri" panose="020F0502020204030204" pitchFamily="34" charset="0"/>
              </a:rPr>
              <a:pPr/>
              <a:t>27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330506EE-4C5A-31E9-5E23-F256CC77A8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3FA13A1F-E875-FFFE-4BDE-77D383CA57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5C101FB4-F104-6EF1-B15E-70D6BBACC1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0FCD22-9713-C14C-BA71-C48DC2B8AA8D}" type="slidenum">
              <a:rPr lang="en-US" altLang="en-US" sz="1300">
                <a:latin typeface="Calibri" panose="020F0502020204030204" pitchFamily="34" charset="0"/>
              </a:rPr>
              <a:pPr/>
              <a:t>29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50EA2EAA-A5FE-343E-8855-6837F1BFF9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645B2B8-90D1-EDBC-CBC9-722FE303A7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E0CBC4E3-1DFA-099E-3473-9A2F576BFB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FF124EF7-9AEE-A285-3054-228FBEAD6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D01E665D-8AA0-86FD-3875-CB998A6A2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2415ED1-D622-1C41-A755-1313A6E53648}" type="slidenum">
              <a:rPr lang="en-US" altLang="en-US" sz="1400" smtClean="0">
                <a:latin typeface="Calibri" panose="020F0502020204030204" pitchFamily="34" charset="0"/>
              </a:rPr>
              <a:pPr/>
              <a:t>30</a:t>
            </a:fld>
            <a:endParaRPr lang="en-US" altLang="en-US" sz="14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E0BA35F1-1BA9-8D99-A1BB-9559E8FE06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E0DF60E7-EDB2-2DD7-C6BE-FC2D8227E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E1E4F389-B065-AB6F-95CA-A9126EAC3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6AC83D-C045-F843-829D-0A54092E82FB}" type="slidenum">
              <a:rPr lang="en-US" altLang="en-US" sz="1400" smtClean="0">
                <a:latin typeface="Calibri" panose="020F0502020204030204" pitchFamily="34" charset="0"/>
              </a:rPr>
              <a:pPr/>
              <a:t>3</a:t>
            </a:fld>
            <a:endParaRPr lang="en-US" altLang="en-US" sz="14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67D1B5EA-E740-5FD7-2030-974B8EE7E3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D666A99-5DAB-8C42-B368-9BF9974A6C49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A26AB8EE-F5B7-A1C0-AFAA-E722F73388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9C6ECA6-B4E4-F4D3-1C82-765A37DF84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626AF767-8C66-CDA8-9E8D-66985B1126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08520E2-AC16-1846-8925-5A2BEE851469}" type="slidenum">
              <a:rPr lang="en-US" altLang="en-US" sz="1300" smtClean="0">
                <a:latin typeface="Times New Roman" panose="02020603050405020304" pitchFamily="18" charset="0"/>
              </a:rPr>
              <a:pPr/>
              <a:t>32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7ABC09B6-B410-6A0A-78FE-BD2E7EACE6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2B28125B-6780-F037-70A0-5DCC31525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958B3280-7559-E141-EE54-C2132E3D3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DB99F2-DD9C-634A-8C0E-18495DDF9F7B}" type="slidenum">
              <a:rPr lang="en-US" altLang="en-US" sz="1300">
                <a:latin typeface="Calibri" panose="020F0502020204030204" pitchFamily="34" charset="0"/>
              </a:rPr>
              <a:pPr/>
              <a:t>33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23BE82FF-CFC9-4D43-59C0-8D1EB5A3D2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05377854-4948-AB9E-D8A1-47BA7D637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5C101FB4-F104-6EF1-B15E-70D6BBACC1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0FCD22-9713-C14C-BA71-C48DC2B8AA8D}" type="slidenum">
              <a:rPr lang="en-US" altLang="en-US" sz="1300">
                <a:latin typeface="Calibri" panose="020F0502020204030204" pitchFamily="34" charset="0"/>
              </a:rPr>
              <a:pPr/>
              <a:t>34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50EA2EAA-A5FE-343E-8855-6837F1BFF9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645B2B8-90D1-EDBC-CBC9-722FE303A7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31499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868FC28E-A565-01DF-1D4E-D033F26944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D1F513-9C1D-A649-8742-6FB41F16FC40}" type="slidenum">
              <a:rPr lang="en-US" altLang="en-US" sz="1300">
                <a:latin typeface="Calibri" panose="020F0502020204030204" pitchFamily="34" charset="0"/>
              </a:rPr>
              <a:pPr/>
              <a:t>35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572BE167-B022-CC1D-4E56-265C12FC0B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96FB1884-C173-6882-BB02-7B78AE047A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D68FB11E-2E95-9A72-7541-26D5C32F1B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341050-ADCF-B347-A6BB-ECEA1FC3A9B2}" type="slidenum">
              <a:rPr lang="en-US" altLang="en-US" sz="1300" smtClean="0">
                <a:latin typeface="Calibri" panose="020F0502020204030204" pitchFamily="34" charset="0"/>
              </a:rPr>
              <a:pPr/>
              <a:t>36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A496F152-D0F4-F806-874E-F9918025E8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D6B2D5B8-2B6C-1258-F5B8-BDECAE3FD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DA8AD1D5-F5A0-C4AD-C464-984DAC215D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49AFE160-CDB8-31EA-5967-4C13B669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A0A20E31-3E36-BCEC-9E7D-395F36697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36274A-E888-3242-BD84-1737CE81E3F2}" type="slidenum">
              <a:rPr lang="en-US" altLang="en-US">
                <a:solidFill>
                  <a:srgbClr val="000000"/>
                </a:solidFill>
              </a:rPr>
              <a:pPr/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183C8745-D495-83F4-4151-23D4261CC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F1B015BE-7D29-CD27-63C8-B5F1F1D72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6E3A21DC-E4DB-A50C-FAB4-18AE2207C9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2D92A6-48C1-A44A-88F6-7641594074BF}" type="slidenum">
              <a:rPr lang="en-US" altLang="en-US">
                <a:solidFill>
                  <a:srgbClr val="000000"/>
                </a:solidFill>
              </a:rPr>
              <a:pPr/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>
            <a:extLst>
              <a:ext uri="{FF2B5EF4-FFF2-40B4-BE49-F238E27FC236}">
                <a16:creationId xmlns:a16="http://schemas.microsoft.com/office/drawing/2014/main" id="{88C323C8-A1A5-8583-C92D-4195774AD4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>
            <a:extLst>
              <a:ext uri="{FF2B5EF4-FFF2-40B4-BE49-F238E27FC236}">
                <a16:creationId xmlns:a16="http://schemas.microsoft.com/office/drawing/2014/main" id="{0A0A393D-79A1-FC82-C7FD-1F737FFFA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5F572187-3425-4CCF-80C6-9A6B1F951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C3F8D9-DB74-094F-9B18-AF5C4D850E40}" type="slidenum">
              <a:rPr lang="en-US" altLang="en-US">
                <a:solidFill>
                  <a:srgbClr val="000000"/>
                </a:solidFill>
              </a:rPr>
              <a:pPr/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>
            <a:extLst>
              <a:ext uri="{FF2B5EF4-FFF2-40B4-BE49-F238E27FC236}">
                <a16:creationId xmlns:a16="http://schemas.microsoft.com/office/drawing/2014/main" id="{ED2414DF-BA5D-5F08-5E25-5D02AF6D09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4" name="Notes Placeholder 2">
            <a:extLst>
              <a:ext uri="{FF2B5EF4-FFF2-40B4-BE49-F238E27FC236}">
                <a16:creationId xmlns:a16="http://schemas.microsoft.com/office/drawing/2014/main" id="{436E5479-004F-2F81-DCCD-B11652106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136195" name="Slide Number Placeholder 3">
            <a:extLst>
              <a:ext uri="{FF2B5EF4-FFF2-40B4-BE49-F238E27FC236}">
                <a16:creationId xmlns:a16="http://schemas.microsoft.com/office/drawing/2014/main" id="{962C9584-7060-2370-322F-63F138B0EF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248A7A-D7CE-9346-A3A3-C5243936BB16}" type="slidenum">
              <a:rPr lang="en-US" altLang="en-US">
                <a:solidFill>
                  <a:srgbClr val="000000"/>
                </a:solidFill>
              </a:rPr>
              <a:pPr/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CC6501EE-F55E-7FD5-6314-506771779F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E80D6669-ECA2-70D5-BF67-EBDA4D4BC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17640BFB-C6C1-394C-6201-A60E84B49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CED0DF-D67D-3E44-9215-A0A12A80DD83}" type="slidenum">
              <a:rPr lang="en-US" altLang="en-US" sz="1400" smtClean="0">
                <a:latin typeface="Calibri" panose="020F0502020204030204" pitchFamily="34" charset="0"/>
              </a:rPr>
              <a:pPr/>
              <a:t>4</a:t>
            </a:fld>
            <a:endParaRPr lang="en-US" altLang="en-US" sz="14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>
            <a:extLst>
              <a:ext uri="{FF2B5EF4-FFF2-40B4-BE49-F238E27FC236}">
                <a16:creationId xmlns:a16="http://schemas.microsoft.com/office/drawing/2014/main" id="{FD02A811-892C-2534-DFA8-527732C33A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6" name="Notes Placeholder 2">
            <a:extLst>
              <a:ext uri="{FF2B5EF4-FFF2-40B4-BE49-F238E27FC236}">
                <a16:creationId xmlns:a16="http://schemas.microsoft.com/office/drawing/2014/main" id="{61CB9F22-F8AA-FC29-77D1-CFECA7934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108547" name="Slide Number Placeholder 3">
            <a:extLst>
              <a:ext uri="{FF2B5EF4-FFF2-40B4-BE49-F238E27FC236}">
                <a16:creationId xmlns:a16="http://schemas.microsoft.com/office/drawing/2014/main" id="{C9EE9593-7388-59CD-DF83-E3B59755F0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06B9F8-A901-EF4B-BF1D-AA5D6CBB7074}" type="slidenum">
              <a:rPr lang="en-US" altLang="en-US" smtClean="0">
                <a:solidFill>
                  <a:srgbClr val="000000"/>
                </a:solidFill>
              </a:rPr>
              <a:pPr/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>
            <a:extLst>
              <a:ext uri="{FF2B5EF4-FFF2-40B4-BE49-F238E27FC236}">
                <a16:creationId xmlns:a16="http://schemas.microsoft.com/office/drawing/2014/main" id="{A4C76274-CF1D-35E4-ED5F-C93A335F8B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8" name="Notes Placeholder 2">
            <a:extLst>
              <a:ext uri="{FF2B5EF4-FFF2-40B4-BE49-F238E27FC236}">
                <a16:creationId xmlns:a16="http://schemas.microsoft.com/office/drawing/2014/main" id="{8F99215F-2DB9-B716-CCAE-87608E989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DEDE3DBF-B537-C1A1-0646-E34543074D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F59870-9D9D-E04B-9F74-10A830C56A43}" type="slidenum">
              <a:rPr lang="en-US" altLang="en-US" smtClean="0">
                <a:solidFill>
                  <a:srgbClr val="000000"/>
                </a:solidFill>
              </a:rPr>
              <a:pPr/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>
            <a:extLst>
              <a:ext uri="{FF2B5EF4-FFF2-40B4-BE49-F238E27FC236}">
                <a16:creationId xmlns:a16="http://schemas.microsoft.com/office/drawing/2014/main" id="{A26A727D-5107-BC76-80C7-7694E0C0C4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>
            <a:extLst>
              <a:ext uri="{FF2B5EF4-FFF2-40B4-BE49-F238E27FC236}">
                <a16:creationId xmlns:a16="http://schemas.microsoft.com/office/drawing/2014/main" id="{67EC7BE3-159D-4A0C-5B4F-DE0D641CD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CD2C1813-2963-217D-E6D2-C46C644EC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F630D6-D822-F942-9493-73C587D3209A}" type="slidenum">
              <a:rPr lang="en-US" altLang="en-US" smtClean="0">
                <a:solidFill>
                  <a:srgbClr val="000000"/>
                </a:solidFill>
              </a:rPr>
              <a:pPr/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2171D644-DF37-C264-BF32-07E4FC39B0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519613" y="393700"/>
            <a:ext cx="3489325" cy="1965325"/>
          </a:xfrm>
          <a:ln/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764D9696-A107-8874-6AED-AA7E28000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A118D93C-2867-9457-6D4D-311447AEA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4ED7D2-4D24-CC46-ABEB-E7349567C747}" type="slidenum">
              <a:rPr lang="en-US" altLang="en-US">
                <a:solidFill>
                  <a:srgbClr val="000000"/>
                </a:solidFill>
              </a:rPr>
              <a:pPr/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>
            <a:extLst>
              <a:ext uri="{FF2B5EF4-FFF2-40B4-BE49-F238E27FC236}">
                <a16:creationId xmlns:a16="http://schemas.microsoft.com/office/drawing/2014/main" id="{04920E2C-A3F2-A603-F43C-D576CB1274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>
            <a:extLst>
              <a:ext uri="{FF2B5EF4-FFF2-40B4-BE49-F238E27FC236}">
                <a16:creationId xmlns:a16="http://schemas.microsoft.com/office/drawing/2014/main" id="{74A7AC40-BE29-7F17-8EC9-F30F8FE08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Differentiated learning means tailoring instruction to meet individual needs and we achieve this in our designs by providing a diversity in our environments that affords the individual student a space to thrive. Improves learning outcomes, increases engagement, inspires a love of learning, helps students learn more efficiently w/ deeper understanding</a:t>
            </a:r>
          </a:p>
        </p:txBody>
      </p:sp>
      <p:sp>
        <p:nvSpPr>
          <p:cNvPr id="104451" name="Slide Number Placeholder 3">
            <a:extLst>
              <a:ext uri="{FF2B5EF4-FFF2-40B4-BE49-F238E27FC236}">
                <a16:creationId xmlns:a16="http://schemas.microsoft.com/office/drawing/2014/main" id="{0E7A6FE3-4192-0CA4-2ED0-C945DBF275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600C3C3-9F6C-8C41-A7D3-1DB81E73A99A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>
            <a:extLst>
              <a:ext uri="{FF2B5EF4-FFF2-40B4-BE49-F238E27FC236}">
                <a16:creationId xmlns:a16="http://schemas.microsoft.com/office/drawing/2014/main" id="{B379688B-E241-8A0A-1665-0FAA00DEB7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4" name="Notes Placeholder 2">
            <a:extLst>
              <a:ext uri="{FF2B5EF4-FFF2-40B4-BE49-F238E27FC236}">
                <a16:creationId xmlns:a16="http://schemas.microsoft.com/office/drawing/2014/main" id="{478B67FD-8F6C-CC1A-85AD-6D59544E7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95235" name="Slide Number Placeholder 3">
            <a:extLst>
              <a:ext uri="{FF2B5EF4-FFF2-40B4-BE49-F238E27FC236}">
                <a16:creationId xmlns:a16="http://schemas.microsoft.com/office/drawing/2014/main" id="{D3CB8E09-483F-BF0A-A5DE-6015E1DD89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9C1CB3-1576-0246-8DC8-BD3DC04D9E60}" type="slidenum">
              <a:rPr lang="en-US" altLang="en-US">
                <a:solidFill>
                  <a:srgbClr val="000000"/>
                </a:solidFill>
              </a:rPr>
              <a:pPr/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>
            <a:extLst>
              <a:ext uri="{FF2B5EF4-FFF2-40B4-BE49-F238E27FC236}">
                <a16:creationId xmlns:a16="http://schemas.microsoft.com/office/drawing/2014/main" id="{855DBE0A-4080-7B8D-8344-6DE8E737D9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7069138" y="293688"/>
            <a:ext cx="2611437" cy="1470025"/>
          </a:xfrm>
          <a:ln/>
        </p:spPr>
      </p:sp>
      <p:sp>
        <p:nvSpPr>
          <p:cNvPr id="97282" name="Notes Placeholder 2">
            <a:extLst>
              <a:ext uri="{FF2B5EF4-FFF2-40B4-BE49-F238E27FC236}">
                <a16:creationId xmlns:a16="http://schemas.microsoft.com/office/drawing/2014/main" id="{3A195BC4-C5FC-BBB4-83FF-3C9B3E7A0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F812F8BC-09B5-157C-919B-966C8A877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D06A3D-A98B-344B-9BFA-FE045D86A7B3}" type="slidenum">
              <a:rPr lang="en-US" altLang="en-US">
                <a:solidFill>
                  <a:srgbClr val="000000"/>
                </a:solidFill>
              </a:rPr>
              <a:pPr/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>
            <a:extLst>
              <a:ext uri="{FF2B5EF4-FFF2-40B4-BE49-F238E27FC236}">
                <a16:creationId xmlns:a16="http://schemas.microsoft.com/office/drawing/2014/main" id="{AB2A978C-CB98-F731-5097-27D1C762F4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6" name="Notes Placeholder 2">
            <a:extLst>
              <a:ext uri="{FF2B5EF4-FFF2-40B4-BE49-F238E27FC236}">
                <a16:creationId xmlns:a16="http://schemas.microsoft.com/office/drawing/2014/main" id="{4C0A5684-7732-8278-19FB-50DF1E980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103427" name="Slide Number Placeholder 3">
            <a:extLst>
              <a:ext uri="{FF2B5EF4-FFF2-40B4-BE49-F238E27FC236}">
                <a16:creationId xmlns:a16="http://schemas.microsoft.com/office/drawing/2014/main" id="{20CC3076-9D77-E29B-DA3C-5913C1E03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0D277F8-4C19-9041-82CA-94865651840C}" type="slidenum">
              <a:rPr lang="en-US" altLang="en-US">
                <a:solidFill>
                  <a:srgbClr val="000000"/>
                </a:solidFill>
              </a:rPr>
              <a:pPr/>
              <a:t>48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>
            <a:extLst>
              <a:ext uri="{FF2B5EF4-FFF2-40B4-BE49-F238E27FC236}">
                <a16:creationId xmlns:a16="http://schemas.microsoft.com/office/drawing/2014/main" id="{648CE084-0C82-CB80-8FD6-11297776EF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352675" y="527050"/>
            <a:ext cx="4665663" cy="2627313"/>
          </a:xfrm>
          <a:ln/>
        </p:spPr>
      </p:sp>
      <p:sp>
        <p:nvSpPr>
          <p:cNvPr id="102402" name="Notes Placeholder 2">
            <a:extLst>
              <a:ext uri="{FF2B5EF4-FFF2-40B4-BE49-F238E27FC236}">
                <a16:creationId xmlns:a16="http://schemas.microsoft.com/office/drawing/2014/main" id="{7A8F0466-205A-4CEA-7B1B-B46B08FB8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102403" name="Slide Number Placeholder 3">
            <a:extLst>
              <a:ext uri="{FF2B5EF4-FFF2-40B4-BE49-F238E27FC236}">
                <a16:creationId xmlns:a16="http://schemas.microsoft.com/office/drawing/2014/main" id="{45B9A2A1-6FA1-A348-DD0D-445893D09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A6F6979-BCF5-A74A-B344-FBCE989F2072}" type="slidenum">
              <a:rPr lang="en-US" altLang="en-US" smtClean="0">
                <a:solidFill>
                  <a:srgbClr val="000000"/>
                </a:solidFill>
              </a:rPr>
              <a:pPr/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>
            <a:extLst>
              <a:ext uri="{FF2B5EF4-FFF2-40B4-BE49-F238E27FC236}">
                <a16:creationId xmlns:a16="http://schemas.microsoft.com/office/drawing/2014/main" id="{2921EB3F-C227-319A-08D2-091E68FEF3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2" name="Notes Placeholder 2">
            <a:extLst>
              <a:ext uri="{FF2B5EF4-FFF2-40B4-BE49-F238E27FC236}">
                <a16:creationId xmlns:a16="http://schemas.microsoft.com/office/drawing/2014/main" id="{F01FF4C5-3F97-36C3-C029-DCA43A119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128003" name="Slide Number Placeholder 3">
            <a:extLst>
              <a:ext uri="{FF2B5EF4-FFF2-40B4-BE49-F238E27FC236}">
                <a16:creationId xmlns:a16="http://schemas.microsoft.com/office/drawing/2014/main" id="{0FB331CE-5DA5-21EA-6AF2-B8C5671E1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212FD53-9C79-1545-8463-1DC0E24D951B}" type="slidenum">
              <a:rPr lang="en-US" altLang="en-US">
                <a:solidFill>
                  <a:srgbClr val="000000"/>
                </a:solidFill>
              </a:rPr>
              <a:pPr/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74786BFF-C101-E18A-AC89-246DE78D85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3C864F1-B9EA-1844-B38D-1AED972C31D4}" type="slidenum">
              <a:rPr lang="en-US" altLang="en-US" sz="1300" smtClean="0">
                <a:latin typeface="Calibri" panose="020F0502020204030204" pitchFamily="34" charset="0"/>
              </a:rPr>
              <a:pPr/>
              <a:t>5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94D29658-4EF9-7318-C512-E3FAD3994E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E11043C-3826-AD86-C22D-FB32C37B20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>
            <a:extLst>
              <a:ext uri="{FF2B5EF4-FFF2-40B4-BE49-F238E27FC236}">
                <a16:creationId xmlns:a16="http://schemas.microsoft.com/office/drawing/2014/main" id="{5CBDEE31-0412-410F-21C7-9FF3DAC805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>
            <a:extLst>
              <a:ext uri="{FF2B5EF4-FFF2-40B4-BE49-F238E27FC236}">
                <a16:creationId xmlns:a16="http://schemas.microsoft.com/office/drawing/2014/main" id="{817CE68D-9E54-28BE-5E9D-217D21377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C32C0E6D-543A-D17D-77C5-DA4C6F9AE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545B4B-44DB-AA4D-AB75-6224148BC640}" type="slidenum">
              <a:rPr lang="en-US" altLang="en-US">
                <a:solidFill>
                  <a:srgbClr val="000000"/>
                </a:solidFill>
              </a:rPr>
              <a:pPr/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>
            <a:extLst>
              <a:ext uri="{FF2B5EF4-FFF2-40B4-BE49-F238E27FC236}">
                <a16:creationId xmlns:a16="http://schemas.microsoft.com/office/drawing/2014/main" id="{BA19DF98-48E8-82FC-8787-FA773C69BB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7069138" y="293688"/>
            <a:ext cx="2611437" cy="1470025"/>
          </a:xfrm>
          <a:ln/>
        </p:spPr>
      </p:sp>
      <p:sp>
        <p:nvSpPr>
          <p:cNvPr id="93186" name="Notes Placeholder 2">
            <a:extLst>
              <a:ext uri="{FF2B5EF4-FFF2-40B4-BE49-F238E27FC236}">
                <a16:creationId xmlns:a16="http://schemas.microsoft.com/office/drawing/2014/main" id="{FB7351E5-AEBE-718C-B45A-2513B8F88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Sustainability, ADA, Repurposing of Existing Structures, Modifications of Existing Structures, 21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Century Learning Environments</a:t>
            </a:r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1E9A6ACE-FDFC-3081-AA3C-1849AD39B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035473-2D4E-754A-B00A-E7EB3FA42B48}" type="slidenum">
              <a:rPr lang="en-US" altLang="en-US">
                <a:solidFill>
                  <a:srgbClr val="000000"/>
                </a:solidFill>
              </a:rPr>
              <a:pPr/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684F65E4-5FB3-B6E7-BD60-8BD9AF555C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E05D3A-C532-7347-A66A-ECC263C749E2}" type="slidenum">
              <a:rPr lang="en-US" altLang="en-US" sz="1300" smtClean="0">
                <a:latin typeface="Calibri" panose="020F0502020204030204" pitchFamily="34" charset="0"/>
              </a:rPr>
              <a:pPr/>
              <a:t>53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9A6BA07C-D936-02FB-F01A-746509EEEA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8F21BA0A-E17B-769E-9350-A91ECC186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66FD482D-2CD8-8ADC-D436-97BDEA6644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CAC6873-F5B8-3641-850F-219E79A071B0}" type="slidenum">
              <a:rPr lang="en-US" altLang="en-US" sz="1300" smtClean="0">
                <a:latin typeface="Calibri" panose="020F0502020204030204" pitchFamily="34" charset="0"/>
              </a:rPr>
              <a:pPr/>
              <a:t>55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702FE790-65C0-C546-8BB9-8F77319C85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01BDFF10-4440-7BC8-F06A-CC92F93311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20901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>
            <a:extLst>
              <a:ext uri="{FF2B5EF4-FFF2-40B4-BE49-F238E27FC236}">
                <a16:creationId xmlns:a16="http://schemas.microsoft.com/office/drawing/2014/main" id="{6F9DC1CA-34F7-68C3-C203-074B8180A5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64509FA-94FB-B94F-888F-80AA7B2A3764}" type="slidenum">
              <a:rPr lang="en-US" altLang="en-US" sz="1300" smtClean="0">
                <a:latin typeface="Calibri" panose="020F0502020204030204" pitchFamily="34" charset="0"/>
              </a:rPr>
              <a:pPr/>
              <a:t>56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E1CE2259-E6AE-18A8-3CE2-68D694676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D42DF2A5-507C-CE9A-EFAF-01A5D4C637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FA58FE6C-2A7E-EA71-B3E8-48DADE8295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D17B70-19D3-0C47-9090-8F8113C5D742}" type="slidenum">
              <a:rPr lang="en-US" altLang="en-US" sz="1300" smtClean="0">
                <a:latin typeface="Calibri" panose="020F0502020204030204" pitchFamily="34" charset="0"/>
              </a:rPr>
              <a:pPr/>
              <a:t>6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360C02F1-0A3B-61F0-A27E-7DDFD52B12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4A006B17-B37C-53E0-D38B-62281BA3FF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9B92B231-2859-EC22-552B-B04B02D581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8728CEB5-E29F-2EC0-9E92-9F864D0FC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50C4C644-D405-7FA0-1AD5-3280E3524B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934EC03-150C-034C-937F-91E1A68BC116}" type="slidenum">
              <a:rPr lang="en-US" altLang="en-US" sz="1400" smtClean="0">
                <a:latin typeface="Calibri" panose="020F0502020204030204" pitchFamily="34" charset="0"/>
              </a:rPr>
              <a:pPr/>
              <a:t>7</a:t>
            </a:fld>
            <a:endParaRPr lang="en-US" altLang="en-US" sz="14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AFFBE4AF-04E0-3875-61B0-BCB827449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5DDB82A2-40F0-5B25-80C1-EA5EA92DB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941F9F4D-A725-AEF2-4249-CAE1CCD06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E50DEA-EA6A-204D-B91B-96E83FBC0A37}" type="slidenum">
              <a:rPr lang="en-US" altLang="en-US" sz="1400" smtClean="0">
                <a:latin typeface="Calibri" panose="020F0502020204030204" pitchFamily="34" charset="0"/>
              </a:rPr>
              <a:pPr/>
              <a:t>8</a:t>
            </a:fld>
            <a:endParaRPr lang="en-US" altLang="en-US" sz="14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548DC6E3-4CA4-4B85-CFD9-DDB7F76EFB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7B9EB49-74CC-0C46-8326-29767A3C4E66}" type="slidenum">
              <a:rPr lang="en-US" altLang="en-US" sz="1300" smtClean="0">
                <a:latin typeface="Calibri" panose="020F0502020204030204" pitchFamily="34" charset="0"/>
              </a:rPr>
              <a:pPr/>
              <a:t>9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54C57B66-C87E-37AD-34FF-57D6328BC1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BD0AA662-4EED-7504-B791-8280249B1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B91496ED-FC57-3564-4841-51B06E0842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3513" y="4684713"/>
            <a:ext cx="3829050" cy="723900"/>
            <a:chOff x="163521" y="4679953"/>
            <a:chExt cx="3829050" cy="7192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E658DD-9062-DC2A-2E35-537407FBAD6E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27046" y="4679953"/>
              <a:ext cx="3565525" cy="71925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100">
                  <a:solidFill>
                    <a:srgbClr val="E46C0A"/>
                  </a:solidFill>
                  <a:latin typeface="Gotham Rounded Light" pitchFamily="2" charset="0"/>
                </a:rPr>
                <a:t>new</a:t>
              </a:r>
              <a:r>
                <a:rPr lang="en-US" altLang="en-US" sz="1100">
                  <a:solidFill>
                    <a:srgbClr val="0066CC"/>
                  </a:solidFill>
                  <a:latin typeface="Gotham Rounded Light" pitchFamily="2" charset="0"/>
                </a:rPr>
                <a:t>vista</a:t>
              </a:r>
              <a:r>
                <a:rPr lang="en-US" altLang="en-US" sz="1100">
                  <a:solidFill>
                    <a:srgbClr val="E46C0A"/>
                  </a:solidFill>
                  <a:latin typeface="Gotham Rounded Light" pitchFamily="2" charset="0"/>
                </a:rPr>
                <a:t>design</a:t>
              </a:r>
            </a:p>
            <a:p>
              <a:pPr eaLnBrk="1" hangingPunct="1">
                <a:defRPr/>
              </a:pPr>
              <a:r>
                <a:rPr lang="en-US" altLang="en-US" sz="800">
                  <a:solidFill>
                    <a:srgbClr val="7F7F7F"/>
                  </a:solidFill>
                  <a:latin typeface="Gotham Rounded Book" pitchFamily="2" charset="0"/>
                </a:rPr>
                <a:t>Envisioning 21</a:t>
              </a:r>
              <a:r>
                <a:rPr lang="en-US" altLang="en-US" sz="800" baseline="30000">
                  <a:solidFill>
                    <a:srgbClr val="7F7F7F"/>
                  </a:solidFill>
                  <a:latin typeface="Gotham Rounded Book" pitchFamily="2" charset="0"/>
                </a:rPr>
                <a:t>st</a:t>
              </a:r>
              <a:r>
                <a:rPr lang="en-US" altLang="en-US" sz="800">
                  <a:solidFill>
                    <a:srgbClr val="7F7F7F"/>
                  </a:solidFill>
                  <a:latin typeface="Gotham Rounded Book" pitchFamily="2" charset="0"/>
                </a:rPr>
                <a:t> Century Schools </a:t>
              </a:r>
              <a:r>
                <a:rPr lang="en-US" altLang="en-US" sz="800" i="1">
                  <a:solidFill>
                    <a:srgbClr val="7F7F7F"/>
                  </a:solidFill>
                  <a:latin typeface="Gotham Rounded Book" pitchFamily="2" charset="0"/>
                </a:rPr>
                <a:t>© 2016</a:t>
              </a:r>
            </a:p>
            <a:p>
              <a:pPr eaLnBrk="1" hangingPunct="1">
                <a:defRPr/>
              </a:pPr>
              <a:r>
                <a:rPr lang="en-US" altLang="en-US" sz="800">
                  <a:solidFill>
                    <a:srgbClr val="7F7F7F"/>
                  </a:solidFill>
                  <a:latin typeface="Gotham Rounded Book" pitchFamily="2" charset="0"/>
                </a:rPr>
                <a:t> </a:t>
              </a:r>
              <a:endParaRPr lang="en-US" altLang="en-US" sz="800" i="1">
                <a:solidFill>
                  <a:srgbClr val="7F7F7F"/>
                </a:solidFill>
                <a:latin typeface="Gotham Rounded Book" pitchFamily="2" charset="0"/>
              </a:endParaRPr>
            </a:p>
            <a:p>
              <a:pPr eaLnBrk="1" hangingPunct="1">
                <a:defRPr/>
              </a:pPr>
              <a:endParaRPr lang="en-US" altLang="en-US" sz="1400">
                <a:solidFill>
                  <a:schemeClr val="bg1"/>
                </a:solidFill>
                <a:latin typeface="Gotham Rounded Book" pitchFamily="2" charset="0"/>
              </a:endParaRPr>
            </a:p>
          </p:txBody>
        </p:sp>
        <p:pic>
          <p:nvPicPr>
            <p:cNvPr id="5" name="Picture 8" descr="NV Logo.tif">
              <a:extLst>
                <a:ext uri="{FF2B5EF4-FFF2-40B4-BE49-F238E27FC236}">
                  <a16:creationId xmlns:a16="http://schemas.microsoft.com/office/drawing/2014/main" id="{5361DCBE-DDC3-935A-01F4-E8343AA1D0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" t="2760" r="2475" b="2863"/>
            <a:stretch>
              <a:fillRect/>
            </a:stretch>
          </p:blipFill>
          <p:spPr bwMode="auto">
            <a:xfrm>
              <a:off x="163521" y="4748213"/>
              <a:ext cx="30638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514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FB657DE1-C850-AE5C-1163-5B1D5702122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526338" y="4862513"/>
            <a:ext cx="1335087" cy="357187"/>
            <a:chOff x="7526338" y="4857751"/>
            <a:chExt cx="1335087" cy="357187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C17A4877-9EDA-044B-1AF9-A34DC26F2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001" y="5008375"/>
              <a:ext cx="1113424" cy="8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1DE29CDD-7B13-0FD1-E420-5B124C0CA3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133" y="4857751"/>
              <a:ext cx="951629" cy="10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itle 5">
              <a:extLst>
                <a:ext uri="{FF2B5EF4-FFF2-40B4-BE49-F238E27FC236}">
                  <a16:creationId xmlns:a16="http://schemas.microsoft.com/office/drawing/2014/main" id="{1EC3CE91-80B6-7951-E242-25C2B1170FE6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7526338" y="4865688"/>
              <a:ext cx="527050" cy="34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&amp;</a:t>
              </a: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51482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185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9EE5A4-4A87-04FC-5B31-994F45A470B6}"/>
              </a:ext>
            </a:extLst>
          </p:cNvPr>
          <p:cNvSpPr/>
          <p:nvPr userDrawn="1"/>
        </p:nvSpPr>
        <p:spPr>
          <a:xfrm>
            <a:off x="5791200" y="762000"/>
            <a:ext cx="3124200" cy="1784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A2F05D-F636-93A6-5ADA-19D5F2782532}"/>
              </a:ext>
            </a:extLst>
          </p:cNvPr>
          <p:cNvSpPr/>
          <p:nvPr userDrawn="1"/>
        </p:nvSpPr>
        <p:spPr>
          <a:xfrm>
            <a:off x="5791200" y="2659063"/>
            <a:ext cx="3124200" cy="2203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2BDD9D-2D72-DA7E-EE0E-F6670108ECB9}"/>
              </a:ext>
            </a:extLst>
          </p:cNvPr>
          <p:cNvSpPr/>
          <p:nvPr userDrawn="1"/>
        </p:nvSpPr>
        <p:spPr>
          <a:xfrm>
            <a:off x="233363" y="762000"/>
            <a:ext cx="5472112" cy="4100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618"/>
            <a:ext cx="8458200" cy="529611"/>
          </a:xfrm>
        </p:spPr>
        <p:txBody>
          <a:bodyPr/>
          <a:lstStyle>
            <a:lvl1pPr algn="r">
              <a:defRPr sz="1800" cap="all" spc="300" baseline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220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1BA99C-3753-22B0-D673-DD264D1BD102}"/>
              </a:ext>
            </a:extLst>
          </p:cNvPr>
          <p:cNvSpPr/>
          <p:nvPr userDrawn="1"/>
        </p:nvSpPr>
        <p:spPr>
          <a:xfrm>
            <a:off x="5791200" y="762000"/>
            <a:ext cx="1474788" cy="1784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514152-7BEF-B710-9E26-969CFE1307B3}"/>
              </a:ext>
            </a:extLst>
          </p:cNvPr>
          <p:cNvSpPr/>
          <p:nvPr userDrawn="1"/>
        </p:nvSpPr>
        <p:spPr>
          <a:xfrm>
            <a:off x="5791200" y="2641600"/>
            <a:ext cx="3124200" cy="2220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2D557C-A6EA-9B11-AEBC-63619AAC4660}"/>
              </a:ext>
            </a:extLst>
          </p:cNvPr>
          <p:cNvSpPr/>
          <p:nvPr userDrawn="1"/>
        </p:nvSpPr>
        <p:spPr>
          <a:xfrm>
            <a:off x="7353300" y="762000"/>
            <a:ext cx="1538288" cy="1784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B3FED1-25E6-574F-6BA7-00D49738F608}"/>
              </a:ext>
            </a:extLst>
          </p:cNvPr>
          <p:cNvSpPr/>
          <p:nvPr userDrawn="1"/>
        </p:nvSpPr>
        <p:spPr>
          <a:xfrm>
            <a:off x="233363" y="762000"/>
            <a:ext cx="5472112" cy="4100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097" y="206618"/>
            <a:ext cx="8435008" cy="529611"/>
          </a:xfrm>
        </p:spPr>
        <p:txBody>
          <a:bodyPr/>
          <a:lstStyle>
            <a:lvl1pPr algn="r">
              <a:defRPr sz="1800" cap="all" spc="300" baseline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2557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342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D8A48-75BA-0C23-4EAD-07459724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C2595-8EA2-634B-99DE-18EA01B44771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2888B-4E80-4DC1-F705-10B629D0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E7FF1-63B1-1513-1FD6-E3F3722D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42DDE-47EE-1F4E-B1E9-70467905BF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639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8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8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1A5AF-7B1C-BDC5-034A-736B25161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04CB6-BF97-F544-BF65-1322A0AB9349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F71AC-9B55-1CAC-87BA-71A2515BD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00586-3076-B46B-48AF-2F49EA62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7F63-EE86-1D42-9744-8D4295A12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240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973"/>
            <a:ext cx="4038600" cy="2547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973"/>
            <a:ext cx="4038600" cy="2547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3440E2-7F75-EB5B-3521-CE265836E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DBEEA-9B11-BD42-BAB3-D7D22E01FC37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03EAA5-83F7-BCD3-B462-86A95B8B7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9B6888-3907-9747-49A8-08B23579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C9857-F77F-AE4A-A3F0-933D7A82A1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15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6170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6"/>
            <a:ext cx="4040188" cy="4802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6" indent="0">
              <a:buNone/>
              <a:defRPr sz="2000" b="1"/>
            </a:lvl2pPr>
            <a:lvl3pPr marL="914254" indent="0">
              <a:buNone/>
              <a:defRPr sz="1800" b="1"/>
            </a:lvl3pPr>
            <a:lvl4pPr marL="1371380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0" indent="0">
              <a:buNone/>
              <a:defRPr sz="1600" b="1"/>
            </a:lvl7pPr>
            <a:lvl8pPr marL="3199887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0" y="1152406"/>
            <a:ext cx="4041775" cy="4802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6" indent="0">
              <a:buNone/>
              <a:defRPr sz="2000" b="1"/>
            </a:lvl2pPr>
            <a:lvl3pPr marL="914254" indent="0">
              <a:buNone/>
              <a:defRPr sz="1800" b="1"/>
            </a:lvl3pPr>
            <a:lvl4pPr marL="1371380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0" indent="0">
              <a:buNone/>
              <a:defRPr sz="1600" b="1"/>
            </a:lvl7pPr>
            <a:lvl8pPr marL="3199887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0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FF55EF-7465-824D-48CB-3DB0DDFD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86B4A-C1D4-9942-9733-4C3975B3150C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16B628-2C79-5AC7-2B81-CC5D36D53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445FD7-2EE8-4DB6-AFE2-0BE22DF6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BB7E3-C334-E34C-8020-4E5E7B3721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968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AEE613-BD60-1997-22DA-671805849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EFCCC-AB95-2E4A-BE05-7593CFD2BD84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A0883D4-AD58-9EF9-6881-A0A60AD0D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68A56F-6B67-8449-F728-1EE757BB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EC8F3-59FE-F941-BD11-2F70903563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973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8EF6382-F0F7-79C1-9F89-1C00EF565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0F35B-DB71-3A48-A031-8E108A8B5DFF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B9D1B8-08A5-29E0-3B59-D44F5BB7B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F230F2-F65D-385F-F4B2-FF3358E1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EEDE3-E494-0143-A6D3-AF49A42434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950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3" y="204990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05023"/>
            <a:ext cx="5111751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3" y="107735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126" indent="0">
              <a:buNone/>
              <a:defRPr sz="1200"/>
            </a:lvl2pPr>
            <a:lvl3pPr marL="914254" indent="0">
              <a:buNone/>
              <a:defRPr sz="1000"/>
            </a:lvl3pPr>
            <a:lvl4pPr marL="1371380" indent="0">
              <a:buNone/>
              <a:defRPr sz="900"/>
            </a:lvl4pPr>
            <a:lvl5pPr marL="1828507" indent="0">
              <a:buNone/>
              <a:defRPr sz="900"/>
            </a:lvl5pPr>
            <a:lvl6pPr marL="2285634" indent="0">
              <a:buNone/>
              <a:defRPr sz="900"/>
            </a:lvl6pPr>
            <a:lvl7pPr marL="2742760" indent="0">
              <a:buNone/>
              <a:defRPr sz="900"/>
            </a:lvl7pPr>
            <a:lvl8pPr marL="3199887" indent="0">
              <a:buNone/>
              <a:defRPr sz="900"/>
            </a:lvl8pPr>
            <a:lvl9pPr marL="365701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D39EDB-9F9D-3613-62BE-0B72E08E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36DBA-1831-D04E-8B97-F989F28C6472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546C89-09A0-66C8-1D5E-8B231F4E2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257254-56AB-573B-21F9-52427F88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819CE-9A58-DB43-83B3-6866197173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5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0CF5D4-A5B1-26D1-A01C-CBA355A8F5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7038" y="4684713"/>
            <a:ext cx="3565525" cy="7239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100">
                <a:solidFill>
                  <a:srgbClr val="E46C0A"/>
                </a:solidFill>
                <a:latin typeface="Gotham Rounded Light" pitchFamily="2" charset="0"/>
              </a:rPr>
              <a:t>new</a:t>
            </a:r>
            <a:r>
              <a:rPr lang="en-US" altLang="en-US" sz="1100">
                <a:solidFill>
                  <a:srgbClr val="0066CC"/>
                </a:solidFill>
                <a:latin typeface="Gotham Rounded Light" pitchFamily="2" charset="0"/>
              </a:rPr>
              <a:t>vista</a:t>
            </a:r>
            <a:r>
              <a:rPr lang="en-US" altLang="en-US" sz="1100">
                <a:solidFill>
                  <a:srgbClr val="E46C0A"/>
                </a:solidFill>
                <a:latin typeface="Gotham Rounded Light" pitchFamily="2" charset="0"/>
              </a:rPr>
              <a:t>design</a:t>
            </a:r>
          </a:p>
          <a:p>
            <a:pPr eaLnBrk="1" hangingPunct="1">
              <a:defRPr/>
            </a:pPr>
            <a:r>
              <a:rPr lang="en-US" altLang="en-US" sz="800">
                <a:solidFill>
                  <a:srgbClr val="7F7F7F"/>
                </a:solidFill>
                <a:latin typeface="Gotham Rounded Book" pitchFamily="2" charset="0"/>
              </a:rPr>
              <a:t>Envisioning 21</a:t>
            </a:r>
            <a:r>
              <a:rPr lang="en-US" altLang="en-US" sz="800" baseline="30000">
                <a:solidFill>
                  <a:srgbClr val="7F7F7F"/>
                </a:solidFill>
                <a:latin typeface="Gotham Rounded Book" pitchFamily="2" charset="0"/>
              </a:rPr>
              <a:t>st</a:t>
            </a:r>
            <a:r>
              <a:rPr lang="en-US" altLang="en-US" sz="800">
                <a:solidFill>
                  <a:srgbClr val="7F7F7F"/>
                </a:solidFill>
                <a:latin typeface="Gotham Rounded Book" pitchFamily="2" charset="0"/>
              </a:rPr>
              <a:t> Century Schools </a:t>
            </a:r>
            <a:r>
              <a:rPr lang="en-US" altLang="en-US" sz="800" i="1">
                <a:solidFill>
                  <a:srgbClr val="7F7F7F"/>
                </a:solidFill>
                <a:latin typeface="Gotham Rounded Book" pitchFamily="2" charset="0"/>
              </a:rPr>
              <a:t>© 2016</a:t>
            </a:r>
          </a:p>
          <a:p>
            <a:pPr eaLnBrk="1" hangingPunct="1">
              <a:defRPr/>
            </a:pPr>
            <a:r>
              <a:rPr lang="en-US" altLang="en-US" sz="800">
                <a:solidFill>
                  <a:srgbClr val="7F7F7F"/>
                </a:solidFill>
                <a:latin typeface="Gotham Rounded Book" pitchFamily="2" charset="0"/>
              </a:rPr>
              <a:t> </a:t>
            </a:r>
            <a:endParaRPr lang="en-US" altLang="en-US" sz="800" i="1">
              <a:solidFill>
                <a:srgbClr val="7F7F7F"/>
              </a:solidFill>
              <a:latin typeface="Gotham Rounded Book" pitchFamily="2" charset="0"/>
            </a:endParaRPr>
          </a:p>
          <a:p>
            <a:pPr eaLnBrk="1" hangingPunct="1">
              <a:defRPr/>
            </a:pPr>
            <a:endParaRPr lang="en-US" altLang="en-US" sz="1400">
              <a:solidFill>
                <a:schemeClr val="bg1"/>
              </a:solidFill>
              <a:latin typeface="Gotham Rounded Book" pitchFamily="2" charset="0"/>
            </a:endParaRPr>
          </a:p>
        </p:txBody>
      </p:sp>
      <p:pic>
        <p:nvPicPr>
          <p:cNvPr id="3" name="Picture 8" descr="NV Logo.tif">
            <a:extLst>
              <a:ext uri="{FF2B5EF4-FFF2-40B4-BE49-F238E27FC236}">
                <a16:creationId xmlns:a16="http://schemas.microsoft.com/office/drawing/2014/main" id="{FDC6210E-F939-2298-E767-4B1F8DCA5B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2760" r="2475" b="2863"/>
          <a:stretch>
            <a:fillRect/>
          </a:stretch>
        </p:blipFill>
        <p:spPr bwMode="auto">
          <a:xfrm>
            <a:off x="163513" y="4752975"/>
            <a:ext cx="306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8469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90"/>
            <a:ext cx="5486400" cy="4254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5"/>
            <a:ext cx="5486400" cy="308895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26" indent="0">
              <a:buNone/>
              <a:defRPr sz="2800"/>
            </a:lvl2pPr>
            <a:lvl3pPr marL="914254" indent="0">
              <a:buNone/>
              <a:defRPr sz="2400"/>
            </a:lvl3pPr>
            <a:lvl4pPr marL="1371380" indent="0">
              <a:buNone/>
              <a:defRPr sz="2000"/>
            </a:lvl4pPr>
            <a:lvl5pPr marL="1828507" indent="0">
              <a:buNone/>
              <a:defRPr sz="2000"/>
            </a:lvl5pPr>
            <a:lvl6pPr marL="2285634" indent="0">
              <a:buNone/>
              <a:defRPr sz="2000"/>
            </a:lvl6pPr>
            <a:lvl7pPr marL="2742760" indent="0">
              <a:buNone/>
              <a:defRPr sz="2000"/>
            </a:lvl7pPr>
            <a:lvl8pPr marL="3199887" indent="0">
              <a:buNone/>
              <a:defRPr sz="2000"/>
            </a:lvl8pPr>
            <a:lvl9pPr marL="365701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77"/>
            <a:ext cx="5486400" cy="604206"/>
          </a:xfrm>
        </p:spPr>
        <p:txBody>
          <a:bodyPr/>
          <a:lstStyle>
            <a:lvl1pPr marL="0" indent="0">
              <a:buNone/>
              <a:defRPr sz="1400"/>
            </a:lvl1pPr>
            <a:lvl2pPr marL="457126" indent="0">
              <a:buNone/>
              <a:defRPr sz="1200"/>
            </a:lvl2pPr>
            <a:lvl3pPr marL="914254" indent="0">
              <a:buNone/>
              <a:defRPr sz="1000"/>
            </a:lvl3pPr>
            <a:lvl4pPr marL="1371380" indent="0">
              <a:buNone/>
              <a:defRPr sz="900"/>
            </a:lvl4pPr>
            <a:lvl5pPr marL="1828507" indent="0">
              <a:buNone/>
              <a:defRPr sz="900"/>
            </a:lvl5pPr>
            <a:lvl6pPr marL="2285634" indent="0">
              <a:buNone/>
              <a:defRPr sz="900"/>
            </a:lvl6pPr>
            <a:lvl7pPr marL="2742760" indent="0">
              <a:buNone/>
              <a:defRPr sz="900"/>
            </a:lvl7pPr>
            <a:lvl8pPr marL="3199887" indent="0">
              <a:buNone/>
              <a:defRPr sz="900"/>
            </a:lvl8pPr>
            <a:lvl9pPr marL="365701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AEEA96-7B05-D0BA-3E63-5FF6351E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99424-6A12-AC4D-BA5E-38A9C45EE159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09AA50-12AA-0139-BE02-527550195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7FDD4A-66A5-454E-EC2C-7D641DD3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95C70-1C34-B749-B644-9B729CE2E7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649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1F8E-4CD4-D328-1220-84698485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E7578-E224-2C47-86A3-629362738023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60532-931C-9749-556C-5C3FECD3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E47D5-676D-567C-F138-BDB4E0B7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055FE-82B4-1842-BE79-C353232D1F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974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932"/>
            <a:ext cx="2057400" cy="32939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932"/>
            <a:ext cx="6019800" cy="32939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B3DF0-5DBE-78C2-1172-ADF50914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6FB12-AAFB-0B40-8E8F-8F6A440A71C4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30ADB-D1B8-F44A-B10B-B4A234D9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D9799-BA6D-0E64-B8C5-2CE5201B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1613B-66FC-D64A-8FB0-CDBFE9F1B1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259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en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FE4FBCB5-DA32-ABC9-E555-81A6C734C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930775"/>
            <a:ext cx="193992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FFB20A9B-82E8-E598-16DE-FED5D27C14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526338" y="4862513"/>
            <a:ext cx="1335087" cy="357187"/>
            <a:chOff x="7526338" y="4857751"/>
            <a:chExt cx="1335087" cy="357187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8C114E1B-ED60-573E-71F0-655FC6E9D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001" y="5008375"/>
              <a:ext cx="1113424" cy="8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5EEAD248-6D18-320C-A842-0B10FC2802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133" y="4857751"/>
              <a:ext cx="951629" cy="10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itle 5">
              <a:extLst>
                <a:ext uri="{FF2B5EF4-FFF2-40B4-BE49-F238E27FC236}">
                  <a16:creationId xmlns:a16="http://schemas.microsoft.com/office/drawing/2014/main" id="{8AC0EC26-D4A6-4903-060F-4387E6269247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7526338" y="4865688"/>
              <a:ext cx="527050" cy="34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&amp;</a:t>
              </a:r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344087" y="-87797"/>
            <a:ext cx="2177216" cy="190159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-55820" y="-87797"/>
            <a:ext cx="2342052" cy="190159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344087" y="1860695"/>
            <a:ext cx="2177216" cy="1544479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-55820" y="1860742"/>
            <a:ext cx="2342052" cy="3351424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344087" y="3458419"/>
            <a:ext cx="2177216" cy="1753722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791200" y="1201308"/>
            <a:ext cx="2895600" cy="3397218"/>
          </a:xfrm>
        </p:spPr>
        <p:txBody>
          <a:bodyPr/>
          <a:lstStyle>
            <a:lvl1pPr>
              <a:defRPr sz="1800">
                <a:latin typeface="Franklin Gothic Book" panose="020B0503020102020204" pitchFamily="34" charset="0"/>
              </a:defRPr>
            </a:lvl1pPr>
            <a:lvl2pPr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400"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0712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en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A6371E2F-ADA1-784D-79AD-A6DA58FD4C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930775"/>
            <a:ext cx="193992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1CACEDE3-7878-6FF4-1562-78B00A66F0F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526338" y="4862513"/>
            <a:ext cx="1335087" cy="357187"/>
            <a:chOff x="7526338" y="4857751"/>
            <a:chExt cx="1335087" cy="357187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11380275-284E-F4A6-C1B7-DC954A7F32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001" y="5008375"/>
              <a:ext cx="1113424" cy="8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BA18685D-FFF4-4631-2C2A-3A315CCBBD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133" y="4857751"/>
              <a:ext cx="951629" cy="10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itle 5">
              <a:extLst>
                <a:ext uri="{FF2B5EF4-FFF2-40B4-BE49-F238E27FC236}">
                  <a16:creationId xmlns:a16="http://schemas.microsoft.com/office/drawing/2014/main" id="{FB7DA59C-1118-2A51-B2F2-A812CA9DBB36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7526338" y="4865688"/>
              <a:ext cx="527050" cy="34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&amp;</a:t>
              </a:r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344087" y="-87797"/>
            <a:ext cx="2177216" cy="190159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-55820" y="-87797"/>
            <a:ext cx="2342052" cy="190159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-55820" y="1887708"/>
            <a:ext cx="4577124" cy="3324421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791200" y="1201308"/>
            <a:ext cx="2895600" cy="3397218"/>
          </a:xfrm>
        </p:spPr>
        <p:txBody>
          <a:bodyPr/>
          <a:lstStyle>
            <a:lvl1pPr>
              <a:defRPr sz="1800">
                <a:latin typeface="Franklin Gothic Book" panose="020B0503020102020204" pitchFamily="34" charset="0"/>
              </a:defRPr>
            </a:lvl1pPr>
            <a:lvl2pPr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400"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0980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en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F6D0A283-AB9D-4502-C7DC-A60EBDE962E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526338" y="4862513"/>
            <a:ext cx="1335087" cy="357187"/>
            <a:chOff x="7526338" y="4857751"/>
            <a:chExt cx="1335087" cy="357187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85B3889B-70F7-DC44-C400-6D4C94059F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001" y="5008375"/>
              <a:ext cx="1113424" cy="8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413CB22D-8E2B-10AC-A973-4BBAF2BB0D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133" y="4857751"/>
              <a:ext cx="951629" cy="10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0B0DA37C-852C-F578-6003-3EF959ABB015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7526338" y="4865688"/>
              <a:ext cx="527050" cy="34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&amp;</a:t>
              </a:r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344087" y="-87797"/>
            <a:ext cx="2177216" cy="190159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-55820" y="-87797"/>
            <a:ext cx="2342052" cy="190159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-55820" y="1887708"/>
            <a:ext cx="4577124" cy="3324421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791200" y="1201308"/>
            <a:ext cx="2895600" cy="3397218"/>
          </a:xfrm>
        </p:spPr>
        <p:txBody>
          <a:bodyPr/>
          <a:lstStyle>
            <a:lvl1pPr>
              <a:defRPr sz="1800">
                <a:latin typeface="Franklin Gothic Book" panose="020B0503020102020204" pitchFamily="34" charset="0"/>
              </a:defRPr>
            </a:lvl1pPr>
            <a:lvl2pPr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400"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630018" y="1076244"/>
            <a:ext cx="4622696" cy="335752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0609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en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51940D9-43DF-8D4B-D0AB-257014D6F2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930775"/>
            <a:ext cx="193992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>
            <a:extLst>
              <a:ext uri="{FF2B5EF4-FFF2-40B4-BE49-F238E27FC236}">
                <a16:creationId xmlns:a16="http://schemas.microsoft.com/office/drawing/2014/main" id="{401D2849-43E7-39DD-7F46-BEC56DB5006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526338" y="4862513"/>
            <a:ext cx="1335087" cy="357187"/>
            <a:chOff x="7526338" y="4857751"/>
            <a:chExt cx="1335087" cy="357187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D74A2783-7186-D2ED-829C-C65AF761B6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001" y="5008375"/>
              <a:ext cx="1113424" cy="8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A4340734-24B5-233C-06CE-767DD2E589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133" y="4857751"/>
              <a:ext cx="951629" cy="10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2CF3AE53-621B-361F-A2C8-05D5BBD89C29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7526338" y="4865688"/>
              <a:ext cx="527050" cy="34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&amp;</a:t>
              </a:r>
            </a:p>
          </p:txBody>
        </p:sp>
      </p:grp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-55819" y="-87790"/>
            <a:ext cx="2413281" cy="537950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432083" y="3538006"/>
            <a:ext cx="2177216" cy="1753722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791200" y="1201308"/>
            <a:ext cx="2895600" cy="3397218"/>
          </a:xfrm>
        </p:spPr>
        <p:txBody>
          <a:bodyPr/>
          <a:lstStyle>
            <a:lvl1pPr>
              <a:defRPr sz="1800">
                <a:latin typeface="Franklin Gothic Book" panose="020B0503020102020204" pitchFamily="34" charset="0"/>
              </a:defRPr>
            </a:lvl1pPr>
            <a:lvl2pPr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400"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0083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en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36279A1-4030-A624-8556-4D13AB530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930775"/>
            <a:ext cx="193992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71A0763-7501-2235-AA8C-7F21D068B7D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526338" y="4862513"/>
            <a:ext cx="1335087" cy="357187"/>
            <a:chOff x="7526338" y="4857751"/>
            <a:chExt cx="1335087" cy="357187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678B5150-F94D-8BD2-FAEA-7DAB0832CE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001" y="5008375"/>
              <a:ext cx="1113424" cy="8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0908AD60-01DD-F383-3601-2D94FC2862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133" y="4857751"/>
              <a:ext cx="951629" cy="10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D4E2F338-2E88-BA37-57F0-47231D57FE06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7526338" y="4865688"/>
              <a:ext cx="527050" cy="34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&amp;</a:t>
              </a:r>
            </a:p>
          </p:txBody>
        </p:sp>
      </p:grp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-47110" y="-87783"/>
            <a:ext cx="4577124" cy="3478191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55819" y="3458419"/>
            <a:ext cx="2337845" cy="1753722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352796" y="3458419"/>
            <a:ext cx="2177216" cy="1753722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791200" y="1201308"/>
            <a:ext cx="2895600" cy="3397218"/>
          </a:xfrm>
        </p:spPr>
        <p:txBody>
          <a:bodyPr/>
          <a:lstStyle>
            <a:lvl1pPr>
              <a:defRPr sz="1800">
                <a:latin typeface="Franklin Gothic Book" panose="020B0503020102020204" pitchFamily="34" charset="0"/>
              </a:defRPr>
            </a:lvl1pPr>
            <a:lvl2pPr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400"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0296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en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6DC5073B-5C1B-2FB4-7F8F-B8526C772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930775"/>
            <a:ext cx="193992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34174456-A313-37BF-82E3-F3DB2D90C66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526338" y="4862513"/>
            <a:ext cx="1335087" cy="357187"/>
            <a:chOff x="7526338" y="4857751"/>
            <a:chExt cx="1335087" cy="357187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EABDFC80-0FF7-681B-219A-FF4A2F5841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001" y="5008375"/>
              <a:ext cx="1113424" cy="8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3FF6CAB0-F677-A859-C8FA-4E0F47518F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133" y="4857751"/>
              <a:ext cx="951629" cy="10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D0845929-2AD9-659E-93AB-5638B32FDC76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7526338" y="4865688"/>
              <a:ext cx="527050" cy="34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&amp;</a:t>
              </a:r>
            </a:p>
          </p:txBody>
        </p:sp>
      </p:grp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1808082"/>
            <a:ext cx="4577124" cy="3478191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5" y="25"/>
            <a:ext cx="2337845" cy="1753722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399908" y="28"/>
            <a:ext cx="2177216" cy="1753722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791200" y="1201308"/>
            <a:ext cx="2895600" cy="3397218"/>
          </a:xfrm>
        </p:spPr>
        <p:txBody>
          <a:bodyPr/>
          <a:lstStyle>
            <a:lvl1pPr>
              <a:defRPr sz="1800">
                <a:latin typeface="Franklin Gothic Book" panose="020B0503020102020204" pitchFamily="34" charset="0"/>
              </a:defRPr>
            </a:lvl1pPr>
            <a:lvl2pPr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400"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1237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" y="2"/>
            <a:ext cx="6061982" cy="51482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15062" y="1760691"/>
            <a:ext cx="3028951" cy="17160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15062" y="3521382"/>
            <a:ext cx="3028951" cy="17160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115062" y="-1"/>
            <a:ext cx="3028951" cy="1716088"/>
          </a:xfrm>
        </p:spPr>
        <p:txBody>
          <a:bodyPr/>
          <a:lstStyle>
            <a:lvl2pPr marL="514268" indent="-171423">
              <a:buSzPct val="75000"/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F0A07B-BBE1-83C0-CA6A-6C79A26E984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B935F-AEF1-DC40-9EC3-F417A07AC7D1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CDEBD23-885C-DFCB-B1DA-4B1E6ADD1C2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3FBBA8-29B2-93A8-2217-B4FB5EEF6C4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9C82-4436-624A-A870-2D90C280DF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8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201308"/>
            <a:ext cx="7086600" cy="3397218"/>
          </a:xfrm>
        </p:spPr>
        <p:txBody>
          <a:bodyPr/>
          <a:lstStyle>
            <a:lvl1pPr>
              <a:defRPr sz="1800">
                <a:latin typeface="Franklin Gothic Book" panose="020B0503020102020204" pitchFamily="34" charset="0"/>
              </a:defRPr>
            </a:lvl1pPr>
            <a:lvl2pPr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400"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9122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9144000" cy="51482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CDF06E6-9D8F-2F8D-F500-E73F3DB606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67267-2C01-4C4A-8914-FB15C4421E02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7D1B92-E9C9-6397-C704-123A7F0086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73FB5C-9465-AEB6-B848-C8A8D574A9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83707-EA5E-4A46-B032-EF33D1F5D3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691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9144000" cy="51482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E41E2C3-BF66-F9AC-C55C-53D480FF1B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ADD93-02B4-8345-A676-0C9E36383148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B7E275C-B28E-B5F9-2654-B33A159E8B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2ABD68-740A-CC7C-C3D9-AE7FE78235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63833-8408-AC40-883D-513B126180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345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70458" y="1258464"/>
            <a:ext cx="3830047" cy="3546581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9786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7862" y="591100"/>
            <a:ext cx="8337551" cy="415039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79320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201308"/>
            <a:ext cx="2895600" cy="3397218"/>
          </a:xfrm>
        </p:spPr>
        <p:txBody>
          <a:bodyPr/>
          <a:lstStyle>
            <a:lvl1pPr>
              <a:defRPr sz="1800">
                <a:latin typeface="Franklin Gothic Book" panose="020B0503020102020204" pitchFamily="34" charset="0"/>
              </a:defRPr>
            </a:lvl1pPr>
            <a:lvl2pPr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400"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44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201308"/>
            <a:ext cx="2895600" cy="3397218"/>
          </a:xfrm>
        </p:spPr>
        <p:txBody>
          <a:bodyPr/>
          <a:lstStyle>
            <a:lvl1pPr>
              <a:defRPr sz="1800">
                <a:latin typeface="Franklin Gothic Book" panose="020B0503020102020204" pitchFamily="34" charset="0"/>
              </a:defRPr>
            </a:lvl1pPr>
            <a:lvl2pPr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400"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" y="8"/>
            <a:ext cx="5479869" cy="2575721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" y="2647278"/>
            <a:ext cx="5479868" cy="2501039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517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F7B91AFE-2802-1247-E36F-853E3285035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526338" y="4862513"/>
            <a:ext cx="1212850" cy="357187"/>
            <a:chOff x="7526338" y="4857751"/>
            <a:chExt cx="1335087" cy="357187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10B1E9CF-F137-8D1D-B1AF-1785152102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001" y="5008375"/>
              <a:ext cx="1113424" cy="8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39E181BC-CAC7-9E11-A338-356242656B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133" y="4857751"/>
              <a:ext cx="951629" cy="10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itle 5">
              <a:extLst>
                <a:ext uri="{FF2B5EF4-FFF2-40B4-BE49-F238E27FC236}">
                  <a16:creationId xmlns:a16="http://schemas.microsoft.com/office/drawing/2014/main" id="{FA4BC56C-9D47-1C0D-E3E6-5FB7AD967D08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7526338" y="4865688"/>
              <a:ext cx="527744" cy="34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&amp;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9678" y="856413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89678" y="2218387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89678" y="3544400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970133" y="856413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970133" y="2218387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970133" y="3544400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750588" y="856413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750588" y="2218387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3750588" y="3544400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5531044" y="856413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5531044" y="2218387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531044" y="3544400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7308665" y="856413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7308665" y="2218387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7308665" y="3544400"/>
            <a:ext cx="1691640" cy="1253888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74319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20F0468-25BD-12AC-2F52-DE15415F1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B0BD1-2829-8649-A958-230245ADC1FA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2C09E1-FA0E-1495-680E-0BA5370C2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0B7679-29E7-4DAA-7088-2B876214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034E3-ED34-B74F-9030-4A655FCB3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810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98502"/>
            <a:ext cx="8458200" cy="529611"/>
          </a:xfrm>
        </p:spPr>
        <p:txBody>
          <a:bodyPr/>
          <a:lstStyle>
            <a:lvl1pPr algn="r">
              <a:defRPr sz="2000" b="1" cap="all" spc="300" baseline="0">
                <a:solidFill>
                  <a:srgbClr val="0070C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17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E6D6501-8A12-EA6C-65D4-358E0A45430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CB1CCCB-714F-EB14-3953-342B27376C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1738"/>
            <a:ext cx="82296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DE037-04F5-EB28-68EA-BBF03C041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72025"/>
            <a:ext cx="2133600" cy="274638"/>
          </a:xfrm>
          <a:prstGeom prst="rect">
            <a:avLst/>
          </a:prstGeom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C436422F-18E1-3940-8031-CECFF70CF1A1}" type="datetimeFigureOut">
              <a:rPr lang="en-US" altLang="en-US"/>
              <a:pPr>
                <a:defRPr/>
              </a:pPr>
              <a:t>3/31/23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A86CB-2927-5B97-546B-2B05C66E3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72025"/>
            <a:ext cx="2895600" cy="274638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48EF2-4FF4-F8D6-3D05-0786AB1FB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72025"/>
            <a:ext cx="2133600" cy="274638"/>
          </a:xfrm>
          <a:prstGeom prst="rect">
            <a:avLst/>
          </a:prstGeom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4AA73B4-0F1F-A04B-9863-75AFF8AB4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37" r:id="rId1"/>
    <p:sldLayoutId id="2147488538" r:id="rId2"/>
    <p:sldLayoutId id="2147488539" r:id="rId3"/>
    <p:sldLayoutId id="2147488540" r:id="rId4"/>
    <p:sldLayoutId id="2147488541" r:id="rId5"/>
    <p:sldLayoutId id="2147488542" r:id="rId6"/>
    <p:sldLayoutId id="2147488543" r:id="rId7"/>
    <p:sldLayoutId id="2147488523" r:id="rId8"/>
    <p:sldLayoutId id="2147488544" r:id="rId9"/>
    <p:sldLayoutId id="2147488545" r:id="rId10"/>
    <p:sldLayoutId id="2147488546" r:id="rId11"/>
    <p:sldLayoutId id="2147488547" r:id="rId12"/>
    <p:sldLayoutId id="2147488524" r:id="rId13"/>
    <p:sldLayoutId id="2147488525" r:id="rId14"/>
    <p:sldLayoutId id="2147488526" r:id="rId15"/>
    <p:sldLayoutId id="2147488527" r:id="rId16"/>
    <p:sldLayoutId id="2147488528" r:id="rId17"/>
    <p:sldLayoutId id="2147488529" r:id="rId18"/>
    <p:sldLayoutId id="2147488530" r:id="rId19"/>
    <p:sldLayoutId id="2147488531" r:id="rId20"/>
    <p:sldLayoutId id="2147488532" r:id="rId21"/>
    <p:sldLayoutId id="2147488533" r:id="rId22"/>
    <p:sldLayoutId id="2147488548" r:id="rId23"/>
    <p:sldLayoutId id="2147488549" r:id="rId24"/>
    <p:sldLayoutId id="2147488550" r:id="rId25"/>
    <p:sldLayoutId id="2147488551" r:id="rId26"/>
    <p:sldLayoutId id="2147488552" r:id="rId27"/>
    <p:sldLayoutId id="2147488553" r:id="rId28"/>
    <p:sldLayoutId id="2147488534" r:id="rId29"/>
    <p:sldLayoutId id="2147488535" r:id="rId30"/>
    <p:sldLayoutId id="2147488536" r:id="rId31"/>
    <p:sldLayoutId id="2147488554" r:id="rId3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Franklin Gothic Medium" panose="020B0603020102020204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anklin Gothic Medium" panose="020B0603020102020204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anklin Gothic Medium" panose="020B0603020102020204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anklin Gothic Medium" panose="020B0603020102020204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anklin Gothic Medium" panose="020B0603020102020204" pitchFamily="34" charset="0"/>
          <a:ea typeface="ＭＳ Ｐゴシック" charset="0"/>
          <a:cs typeface="ＭＳ Ｐゴシック" charset="0"/>
        </a:defRPr>
      </a:lvl5pPr>
      <a:lvl6pPr marL="45712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3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0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Franklin Gothic Book" panose="020B0503020102020204" pitchFamily="34" charset="0"/>
          <a:ea typeface="ＭＳ Ｐゴシック" charset="0"/>
          <a:cs typeface="ＭＳ Ｐゴシック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Franklin Gothic Book" panose="020B0503020102020204" pitchFamily="34" charset="0"/>
          <a:ea typeface="ＭＳ Ｐゴシック" charset="0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Franklin Gothic Book" panose="020B0503020102020204" pitchFamily="34" charset="0"/>
          <a:ea typeface="ＭＳ Ｐゴシック" charset="0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Franklin Gothic Book" panose="020B0503020102020204" pitchFamily="34" charset="0"/>
          <a:ea typeface="ＭＳ Ｐゴシック" charset="0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Franklin Gothic Book" panose="020B0503020102020204" pitchFamily="34" charset="0"/>
          <a:ea typeface="ＭＳ Ｐゴシック" charset="0"/>
          <a:cs typeface="+mn-cs"/>
        </a:defRPr>
      </a:lvl5pPr>
      <a:lvl6pPr marL="2514197" indent="-228564" algn="l" defTabSz="9142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4" indent="-228564" algn="l" defTabSz="9142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4" algn="l" defTabSz="9142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7" indent="-228564" algn="l" defTabSz="9142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6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0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0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7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4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8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14.jpe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8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14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3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14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>
            <a:extLst>
              <a:ext uri="{FF2B5EF4-FFF2-40B4-BE49-F238E27FC236}">
                <a16:creationId xmlns:a16="http://schemas.microsoft.com/office/drawing/2014/main" id="{CF5A1D65-4EFC-8D9C-1F37-54FFD7593B20}"/>
              </a:ext>
            </a:extLst>
          </p:cNvPr>
          <p:cNvSpPr txBox="1">
            <a:spLocks/>
          </p:cNvSpPr>
          <p:nvPr/>
        </p:nvSpPr>
        <p:spPr bwMode="auto">
          <a:xfrm>
            <a:off x="6084888" y="1930400"/>
            <a:ext cx="2982912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2800" cap="all" spc="60" dirty="0">
                <a:solidFill>
                  <a:srgbClr val="76242D"/>
                </a:solidFill>
                <a:latin typeface="+mn-lt"/>
                <a:cs typeface="Adobe Arabic" panose="02040503050201020203" pitchFamily="18" charset="-78"/>
              </a:rPr>
              <a:t>Envisioning </a:t>
            </a:r>
          </a:p>
          <a:p>
            <a:pPr algn="l">
              <a:defRPr/>
            </a:pPr>
            <a:r>
              <a:rPr lang="en-US" sz="2800" cap="all" spc="60" dirty="0">
                <a:solidFill>
                  <a:srgbClr val="76242D"/>
                </a:solidFill>
                <a:latin typeface="+mn-lt"/>
                <a:cs typeface="Adobe Arabic" panose="02040503050201020203" pitchFamily="18" charset="-78"/>
              </a:rPr>
              <a:t>the MSD</a:t>
            </a:r>
          </a:p>
          <a:p>
            <a:pPr algn="l">
              <a:defRPr/>
            </a:pPr>
            <a:r>
              <a:rPr lang="en-US" sz="2800" cap="all" spc="60" dirty="0">
                <a:solidFill>
                  <a:srgbClr val="76242D"/>
                </a:solidFill>
                <a:latin typeface="+mn-lt"/>
                <a:cs typeface="Adobe Arabic" panose="02040503050201020203" pitchFamily="18" charset="-78"/>
              </a:rPr>
              <a:t>Master plan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79552E92-7C6E-A50E-DFFE-3400C36F717D}"/>
              </a:ext>
            </a:extLst>
          </p:cNvPr>
          <p:cNvSpPr txBox="1"/>
          <p:nvPr/>
        </p:nvSpPr>
        <p:spPr>
          <a:xfrm>
            <a:off x="487363" y="655638"/>
            <a:ext cx="3721100" cy="3175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15000"/>
              </a:lnSpc>
              <a:defRPr/>
            </a:pPr>
            <a:r>
              <a:rPr lang="en-US" altLang="en-US" sz="2000" dirty="0">
                <a:solidFill>
                  <a:srgbClr val="76242D"/>
                </a:solidFill>
                <a:latin typeface="+mj-lt"/>
                <a:cs typeface="Adobe Arabic" panose="02040503050201020203" pitchFamily="18" charset="-78"/>
              </a:rPr>
              <a:t>Community Kick-Off</a:t>
            </a:r>
          </a:p>
          <a:p>
            <a:pPr>
              <a:lnSpc>
                <a:spcPct val="115000"/>
              </a:lnSpc>
              <a:defRPr/>
            </a:pPr>
            <a:r>
              <a:rPr lang="en-US" altLang="en-US" sz="2000" dirty="0">
                <a:solidFill>
                  <a:srgbClr val="76242D"/>
                </a:solidFill>
                <a:latin typeface="+mj-lt"/>
                <a:cs typeface="Adobe Arabic" panose="02040503050201020203" pitchFamily="18" charset="-78"/>
              </a:rPr>
              <a:t>April 4, 2023</a:t>
            </a:r>
            <a:endParaRPr lang="en-US" altLang="en-US" sz="2000" dirty="0">
              <a:solidFill>
                <a:srgbClr val="76242D"/>
              </a:solidFill>
              <a:latin typeface="+mj-lt"/>
              <a:ea typeface="ＭＳ 明朝" charset="-128"/>
              <a:cs typeface="Adobe Arabic" panose="02040503050201020203" pitchFamily="18" charset="-78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altLang="en-US" sz="1100" dirty="0">
                <a:solidFill>
                  <a:srgbClr val="000000"/>
                </a:solidFill>
                <a:latin typeface="Calibri" charset="0"/>
                <a:ea typeface="ＭＳ 明朝" charset="-128"/>
              </a:rPr>
              <a:t> </a:t>
            </a:r>
          </a:p>
        </p:txBody>
      </p:sp>
      <p:pic>
        <p:nvPicPr>
          <p:cNvPr id="30723" name="Picture 8">
            <a:extLst>
              <a:ext uri="{FF2B5EF4-FFF2-40B4-BE49-F238E27FC236}">
                <a16:creationId xmlns:a16="http://schemas.microsoft.com/office/drawing/2014/main" id="{70918A76-0B14-EBD4-C189-352C7ED43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800" y="-6429375"/>
            <a:ext cx="39878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4">
            <a:extLst>
              <a:ext uri="{FF2B5EF4-FFF2-40B4-BE49-F238E27FC236}">
                <a16:creationId xmlns:a16="http://schemas.microsoft.com/office/drawing/2014/main" id="{16338C36-1DBB-FC20-740B-51093488A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4532313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9">
            <a:extLst>
              <a:ext uri="{FF2B5EF4-FFF2-40B4-BE49-F238E27FC236}">
                <a16:creationId xmlns:a16="http://schemas.microsoft.com/office/drawing/2014/main" id="{7E319487-9C25-7CB7-333A-F0828FA67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0963" y="4551363"/>
            <a:ext cx="22256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E46C0A"/>
                </a:solidFill>
                <a:latin typeface="Gotham Rounded Book" pitchFamily="2" charset="0"/>
              </a:rPr>
              <a:t>new</a:t>
            </a:r>
            <a:r>
              <a:rPr lang="en-US" altLang="en-US" sz="1400">
                <a:solidFill>
                  <a:srgbClr val="3333CC"/>
                </a:solidFill>
                <a:latin typeface="Gotham Rounded Book" pitchFamily="2" charset="0"/>
              </a:rPr>
              <a:t>vista</a:t>
            </a:r>
            <a:r>
              <a:rPr lang="en-US" altLang="en-US" sz="1400">
                <a:solidFill>
                  <a:srgbClr val="E46C0A"/>
                </a:solidFill>
                <a:latin typeface="Gotham Rounded Book" pitchFamily="2" charset="0"/>
              </a:rPr>
              <a:t>design</a:t>
            </a:r>
          </a:p>
        </p:txBody>
      </p:sp>
      <p:pic>
        <p:nvPicPr>
          <p:cNvPr id="30727" name="Picture 1" descr="Text&#10;&#10;Description automatically generated">
            <a:extLst>
              <a:ext uri="{FF2B5EF4-FFF2-40B4-BE49-F238E27FC236}">
                <a16:creationId xmlns:a16="http://schemas.microsoft.com/office/drawing/2014/main" id="{6B75F9DD-C118-C300-8864-6B615BEC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460375"/>
            <a:ext cx="4432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2EFDA3CC-4ACE-2D43-1A5E-58A1B5793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3846513"/>
            <a:ext cx="1549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0" descr="A picture containing text, person, table, indoor&#10;&#10;Description automatically generated">
            <a:extLst>
              <a:ext uri="{FF2B5EF4-FFF2-40B4-BE49-F238E27FC236}">
                <a16:creationId xmlns:a16="http://schemas.microsoft.com/office/drawing/2014/main" id="{17C3EED5-58B7-AB15-0879-D667063A8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-20" r="16479" b="20"/>
          <a:stretch>
            <a:fillRect/>
          </a:stretch>
        </p:blipFill>
        <p:spPr bwMode="auto">
          <a:xfrm>
            <a:off x="4208463" y="1544638"/>
            <a:ext cx="165417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8" descr="A group of children wearing hats&#10;&#10;Description automatically generated with low confidence">
            <a:extLst>
              <a:ext uri="{FF2B5EF4-FFF2-40B4-BE49-F238E27FC236}">
                <a16:creationId xmlns:a16="http://schemas.microsoft.com/office/drawing/2014/main" id="{399EE4DE-B25E-E6A6-2BF6-F2B515867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82" r="27821" b="24326"/>
          <a:stretch>
            <a:fillRect/>
          </a:stretch>
        </p:blipFill>
        <p:spPr bwMode="auto">
          <a:xfrm>
            <a:off x="611188" y="1546225"/>
            <a:ext cx="3443287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252D8B5-CBA3-7A08-A688-1F6C1FF3E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2" t="4880" r="13446" b="10582"/>
          <a:stretch>
            <a:fillRect/>
          </a:stretch>
        </p:blipFill>
        <p:spPr bwMode="auto">
          <a:xfrm>
            <a:off x="2420938" y="3235325"/>
            <a:ext cx="344328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22" descr="A group of people wearing caps and gowns holding up their hands&#10;&#10;Description automatically generated with low confidence">
            <a:extLst>
              <a:ext uri="{FF2B5EF4-FFF2-40B4-BE49-F238E27FC236}">
                <a16:creationId xmlns:a16="http://schemas.microsoft.com/office/drawing/2014/main" id="{6621F86E-5F7E-C181-EC57-3C4D956E9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6"/>
          <a:stretch>
            <a:fillRect/>
          </a:stretch>
        </p:blipFill>
        <p:spPr bwMode="auto">
          <a:xfrm>
            <a:off x="611188" y="3240088"/>
            <a:ext cx="1665287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Text&#10;&#10;Description automatically generated">
            <a:extLst>
              <a:ext uri="{FF2B5EF4-FFF2-40B4-BE49-F238E27FC236}">
                <a16:creationId xmlns:a16="http://schemas.microsoft.com/office/drawing/2014/main" id="{AB5F406C-11A7-1130-28A4-9C705C4D0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1268413"/>
            <a:ext cx="44323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119C0C05-FFB2-8EF0-BB79-9B8FC75F0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2862263"/>
            <a:ext cx="9274176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5400" dirty="0">
                <a:solidFill>
                  <a:srgbClr val="76242D"/>
                </a:solidFill>
                <a:latin typeface="Avenir Book" panose="02000503020000020003" pitchFamily="2" charset="0"/>
                <a:ea typeface="+mn-ea"/>
                <a:cs typeface="Futura Lt BT Light"/>
              </a:rPr>
              <a:t>Priorities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3200" dirty="0">
                <a:latin typeface="Avenir Book" panose="02000503020000020003" pitchFamily="2" charset="0"/>
                <a:ea typeface="+mn-ea"/>
                <a:cs typeface="Futura Lt BT Light"/>
              </a:rPr>
              <a:t>Educational, Architectural, and Community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7200" dirty="0">
              <a:solidFill>
                <a:schemeClr val="accent6">
                  <a:lumMod val="75000"/>
                </a:schemeClr>
              </a:solidFill>
              <a:latin typeface="+mj-lt"/>
              <a:ea typeface="+mn-ea"/>
              <a:cs typeface="Gotham Rounded Book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3">
            <a:extLst>
              <a:ext uri="{FF2B5EF4-FFF2-40B4-BE49-F238E27FC236}">
                <a16:creationId xmlns:a16="http://schemas.microsoft.com/office/drawing/2014/main" id="{C3524EFC-F872-4049-1DCE-2F9BD8763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327025"/>
            <a:ext cx="96774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76242D"/>
                </a:solidFill>
                <a:latin typeface="Avenir Book" panose="02000503020000020003" pitchFamily="2" charset="0"/>
              </a:rPr>
              <a:t>Any renovated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76242D"/>
                </a:solidFill>
                <a:latin typeface="Avenir Book" panose="02000503020000020003" pitchFamily="2" charset="0"/>
              </a:rPr>
              <a:t>or new schools will have…</a:t>
            </a:r>
          </a:p>
        </p:txBody>
      </p:sp>
      <p:pic>
        <p:nvPicPr>
          <p:cNvPr id="53250" name="Picture 12" descr="IMG_9507.JPG">
            <a:extLst>
              <a:ext uri="{FF2B5EF4-FFF2-40B4-BE49-F238E27FC236}">
                <a16:creationId xmlns:a16="http://schemas.microsoft.com/office/drawing/2014/main" id="{4ED1DDB0-55B1-2DF3-3372-DF6DAAE49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57325"/>
            <a:ext cx="239077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AFE3C6B2-BB3E-32A3-FCBD-D3D35FCF5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1565275"/>
            <a:ext cx="5946775" cy="2717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ADA Compliance</a:t>
            </a:r>
          </a:p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Safe Entry and Security Features</a:t>
            </a:r>
          </a:p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Thermal Comfort (Heating and Cooling)</a:t>
            </a:r>
          </a:p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Modern Technology and Furniture</a:t>
            </a:r>
          </a:p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Well-Sized Classrooms                             with Natural Light</a:t>
            </a:r>
          </a:p>
        </p:txBody>
      </p:sp>
      <p:grpSp>
        <p:nvGrpSpPr>
          <p:cNvPr id="53252" name="Group 1">
            <a:extLst>
              <a:ext uri="{FF2B5EF4-FFF2-40B4-BE49-F238E27FC236}">
                <a16:creationId xmlns:a16="http://schemas.microsoft.com/office/drawing/2014/main" id="{FC1BF6BA-A0F9-1548-0437-A761489CC701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72013"/>
            <a:ext cx="8045450" cy="374650"/>
            <a:chOff x="593047" y="4672749"/>
            <a:chExt cx="8046128" cy="373282"/>
          </a:xfrm>
        </p:grpSpPr>
        <p:grpSp>
          <p:nvGrpSpPr>
            <p:cNvPr id="53254" name="Group 2">
              <a:extLst>
                <a:ext uri="{FF2B5EF4-FFF2-40B4-BE49-F238E27FC236}">
                  <a16:creationId xmlns:a16="http://schemas.microsoft.com/office/drawing/2014/main" id="{AF7050E7-E66C-5548-B24D-C656B49FDB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53256" name="Group 4">
                <a:extLst>
                  <a:ext uri="{FF2B5EF4-FFF2-40B4-BE49-F238E27FC236}">
                    <a16:creationId xmlns:a16="http://schemas.microsoft.com/office/drawing/2014/main" id="{79D3B7EE-7D0C-6398-EDCE-9F3B7B06B3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53258" name="Text Box 6">
                  <a:extLst>
                    <a:ext uri="{FF2B5EF4-FFF2-40B4-BE49-F238E27FC236}">
                      <a16:creationId xmlns:a16="http://schemas.microsoft.com/office/drawing/2014/main" id="{4265CB00-00BF-53DA-40DF-51AB86A46E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53259" name="Picture 7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E0D1C770-2571-D8C2-7B68-CCDCAD796D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3257" name="Picture 5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0D20A956-B405-D04D-5BFB-34798314B6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3255" name="Picture 3" descr="Text&#10;&#10;Description automatically generated">
              <a:extLst>
                <a:ext uri="{FF2B5EF4-FFF2-40B4-BE49-F238E27FC236}">
                  <a16:creationId xmlns:a16="http://schemas.microsoft.com/office/drawing/2014/main" id="{192A2B19-40D9-8CF0-CB45-D51FBD8A6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075" y="4672749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>
            <a:extLst>
              <a:ext uri="{FF2B5EF4-FFF2-40B4-BE49-F238E27FC236}">
                <a16:creationId xmlns:a16="http://schemas.microsoft.com/office/drawing/2014/main" id="{E56433BF-0025-6A72-B263-239EA383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70025"/>
            <a:ext cx="240506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FB0A537A-59F9-CEC9-14DF-0E437F906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" y="1582738"/>
            <a:ext cx="6386743" cy="27186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Indoor/Outdoor Connectivity</a:t>
            </a:r>
          </a:p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Push-In Special Ed (Breakout Rooms)</a:t>
            </a:r>
          </a:p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Safe Drop-Off and Pick-Up</a:t>
            </a:r>
          </a:p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Sustainable Building Features</a:t>
            </a:r>
          </a:p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Adequate Number of Distributed Bathrooms and Gender-Neutral Bathrooms</a:t>
            </a:r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C01306DE-59B0-0133-28CE-0EB824304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333375"/>
            <a:ext cx="96774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76242D"/>
                </a:solidFill>
                <a:latin typeface="Avenir Book" panose="02000503020000020003" pitchFamily="2" charset="0"/>
              </a:rPr>
              <a:t>Any renovated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76242D"/>
                </a:solidFill>
                <a:latin typeface="Avenir Book" panose="02000503020000020003" pitchFamily="2" charset="0"/>
              </a:rPr>
              <a:t>or new schools will also have…</a:t>
            </a:r>
          </a:p>
        </p:txBody>
      </p:sp>
      <p:grpSp>
        <p:nvGrpSpPr>
          <p:cNvPr id="55300" name="Group 1">
            <a:extLst>
              <a:ext uri="{FF2B5EF4-FFF2-40B4-BE49-F238E27FC236}">
                <a16:creationId xmlns:a16="http://schemas.microsoft.com/office/drawing/2014/main" id="{E6C3E34C-220A-6525-5DF0-3C051386C6D6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59738" cy="350838"/>
            <a:chOff x="593047" y="4695477"/>
            <a:chExt cx="8060416" cy="350554"/>
          </a:xfrm>
        </p:grpSpPr>
        <p:grpSp>
          <p:nvGrpSpPr>
            <p:cNvPr id="55302" name="Group 2">
              <a:extLst>
                <a:ext uri="{FF2B5EF4-FFF2-40B4-BE49-F238E27FC236}">
                  <a16:creationId xmlns:a16="http://schemas.microsoft.com/office/drawing/2014/main" id="{1FE3F165-467F-58FB-615B-0B9CBABDA6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55304" name="Group 4">
                <a:extLst>
                  <a:ext uri="{FF2B5EF4-FFF2-40B4-BE49-F238E27FC236}">
                    <a16:creationId xmlns:a16="http://schemas.microsoft.com/office/drawing/2014/main" id="{990A2628-3B3D-AF07-9DFC-0DB72278BB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55306" name="Text Box 6">
                  <a:extLst>
                    <a:ext uri="{FF2B5EF4-FFF2-40B4-BE49-F238E27FC236}">
                      <a16:creationId xmlns:a16="http://schemas.microsoft.com/office/drawing/2014/main" id="{118A009B-B97B-52B7-F6CE-9EDBDB55D3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55307" name="Picture 7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8559BDA3-DFD5-9D11-21B8-B99B03288C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5305" name="Picture 5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294BAB2B-D496-DE99-3264-FB25F27CBC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303" name="Picture 3" descr="Text&#10;&#10;Description automatically generated">
              <a:extLst>
                <a:ext uri="{FF2B5EF4-FFF2-40B4-BE49-F238E27FC236}">
                  <a16:creationId xmlns:a16="http://schemas.microsoft.com/office/drawing/2014/main" id="{2D7B8194-0535-D2F5-95DF-49F4529A4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363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3">
            <a:extLst>
              <a:ext uri="{FF2B5EF4-FFF2-40B4-BE49-F238E27FC236}">
                <a16:creationId xmlns:a16="http://schemas.microsoft.com/office/drawing/2014/main" id="{30516F95-57D5-E379-54BE-9DBCBA5CB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328613"/>
            <a:ext cx="967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76242D"/>
                </a:solidFill>
                <a:latin typeface="Avenir Book" panose="02000503020000020003" pitchFamily="2" charset="0"/>
              </a:rPr>
              <a:t>This is an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76242D"/>
                </a:solidFill>
                <a:latin typeface="Avenir Book" panose="02000503020000020003" pitchFamily="2" charset="0"/>
              </a:rPr>
              <a:t>Opportunity to…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38D297B1-CAE2-C8A2-42BA-CDDB3F3F2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582738"/>
            <a:ext cx="8408987" cy="2974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-128"/>
              </a:rPr>
              <a:t>Reflect on your District and School Agenda and Needs</a:t>
            </a:r>
          </a:p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-128"/>
              </a:rPr>
              <a:t>Push your thinking about what is possible</a:t>
            </a:r>
          </a:p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-128"/>
              </a:rPr>
              <a:t>Envision an approach to facility use and design that will position you for decades to come</a:t>
            </a:r>
          </a:p>
          <a:p>
            <a:pPr marL="800100" lvl="1" indent="-342900">
              <a:spcAft>
                <a:spcPts val="800"/>
              </a:spcAft>
              <a:buClr>
                <a:srgbClr val="811956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-128"/>
              </a:rPr>
              <a:t>Be practical and forward thinking…</a:t>
            </a:r>
          </a:p>
          <a:p>
            <a:pPr marL="457200" lvl="1" indent="0">
              <a:spcAft>
                <a:spcPts val="800"/>
              </a:spcAft>
              <a:buClr>
                <a:srgbClr val="C63030"/>
              </a:buClr>
              <a:defRPr/>
            </a:pPr>
            <a:r>
              <a:rPr lang="en-US" sz="200" dirty="0">
                <a:latin typeface="+mn-lt"/>
                <a:ea typeface="ＭＳ Ｐゴシック" charset="-128"/>
              </a:rPr>
              <a:t>  </a:t>
            </a:r>
          </a:p>
          <a:p>
            <a:pPr marL="2233612" lvl="1" indent="0">
              <a:spcAft>
                <a:spcPts val="800"/>
              </a:spcAft>
              <a:buClr>
                <a:srgbClr val="C63030"/>
              </a:buClr>
              <a:defRPr/>
            </a:pPr>
            <a:r>
              <a:rPr lang="en-US" sz="2800" dirty="0">
                <a:solidFill>
                  <a:srgbClr val="811956"/>
                </a:solidFill>
                <a:latin typeface="+mn-lt"/>
                <a:ea typeface="ＭＳ Ｐゴシック" charset="-128"/>
              </a:rPr>
              <a:t>Be ASPRATIONAL in your thinking! </a:t>
            </a:r>
            <a:r>
              <a:rPr lang="en-US" sz="2000" i="1" dirty="0">
                <a:latin typeface="+mn-lt"/>
                <a:ea typeface="ＭＳ Ｐゴシック" charset="-128"/>
              </a:rPr>
              <a:t>Compromises will need to be made</a:t>
            </a:r>
          </a:p>
        </p:txBody>
      </p:sp>
      <p:grpSp>
        <p:nvGrpSpPr>
          <p:cNvPr id="57347" name="Group 1">
            <a:extLst>
              <a:ext uri="{FF2B5EF4-FFF2-40B4-BE49-F238E27FC236}">
                <a16:creationId xmlns:a16="http://schemas.microsoft.com/office/drawing/2014/main" id="{F2FF1450-E0A9-2B9F-ADC0-15CF2B6BD355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4238"/>
            <a:ext cx="7956550" cy="352425"/>
            <a:chOff x="593047" y="4694237"/>
            <a:chExt cx="7957906" cy="351794"/>
          </a:xfrm>
        </p:grpSpPr>
        <p:grpSp>
          <p:nvGrpSpPr>
            <p:cNvPr id="57348" name="Group 2">
              <a:extLst>
                <a:ext uri="{FF2B5EF4-FFF2-40B4-BE49-F238E27FC236}">
                  <a16:creationId xmlns:a16="http://schemas.microsoft.com/office/drawing/2014/main" id="{30E2AF9B-68BC-7E7A-9FE2-751B218C8E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57350" name="Group 4">
                <a:extLst>
                  <a:ext uri="{FF2B5EF4-FFF2-40B4-BE49-F238E27FC236}">
                    <a16:creationId xmlns:a16="http://schemas.microsoft.com/office/drawing/2014/main" id="{8D564D2A-A319-AAAD-CB2F-8B8FC401DE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57352" name="Text Box 6">
                  <a:extLst>
                    <a:ext uri="{FF2B5EF4-FFF2-40B4-BE49-F238E27FC236}">
                      <a16:creationId xmlns:a16="http://schemas.microsoft.com/office/drawing/2014/main" id="{A398BC87-45A3-B93C-1337-8795D508BD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57353" name="Picture 7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C11DF1A5-AF92-3BDB-147C-944F0192CA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7351" name="Picture 5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EBDB4731-D851-A755-4756-9DF8F5B1DC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349" name="Picture 3" descr="Text&#10;&#10;Description automatically generated">
              <a:extLst>
                <a:ext uri="{FF2B5EF4-FFF2-40B4-BE49-F238E27FC236}">
                  <a16:creationId xmlns:a16="http://schemas.microsoft.com/office/drawing/2014/main" id="{9254382B-7BE1-6F6B-C611-37172BB91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853" y="469423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3">
            <a:extLst>
              <a:ext uri="{FF2B5EF4-FFF2-40B4-BE49-F238E27FC236}">
                <a16:creationId xmlns:a16="http://schemas.microsoft.com/office/drawing/2014/main" id="{596A114A-46CD-5C1F-9D6C-F0EC6F56D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357188"/>
            <a:ext cx="96774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>
                <a:solidFill>
                  <a:srgbClr val="76242D"/>
                </a:solidFill>
                <a:latin typeface="Avenir Book" panose="02000503020000020003" pitchFamily="2" charset="0"/>
              </a:rPr>
              <a:t>Overarching Themes</a:t>
            </a:r>
            <a:endParaRPr lang="en-US" altLang="en-US" sz="3600">
              <a:solidFill>
                <a:srgbClr val="76242D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3081CF2B-E8F2-1C2A-721D-46145A937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8" y="984250"/>
            <a:ext cx="5664200" cy="38068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Use every square inch of the building</a:t>
            </a:r>
          </a:p>
          <a:p>
            <a:pPr marL="800100" lvl="1" indent="-342900"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Create flexible and multi-use spaces</a:t>
            </a:r>
          </a:p>
          <a:p>
            <a:pPr marL="800100" lvl="1" indent="-342900"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Extend learning beyond classroom walls</a:t>
            </a:r>
          </a:p>
          <a:p>
            <a:pPr marL="800100" lvl="1" indent="-342900"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Build synergy and connectivity between varied spaces</a:t>
            </a:r>
          </a:p>
          <a:p>
            <a:pPr marL="800100" lvl="1" indent="-342900"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</a:rPr>
              <a:t>Define learning clusters and communities</a:t>
            </a:r>
          </a:p>
          <a:p>
            <a:pPr marL="800100" lvl="1" indent="-342900">
              <a:spcAft>
                <a:spcPts val="800"/>
              </a:spcAft>
              <a:buClr>
                <a:srgbClr val="C63030"/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+mn-lt"/>
              <a:ea typeface="ＭＳ Ｐゴシック" charset="-128"/>
            </a:endParaRPr>
          </a:p>
        </p:txBody>
      </p:sp>
      <p:grpSp>
        <p:nvGrpSpPr>
          <p:cNvPr id="59395" name="Group 8">
            <a:extLst>
              <a:ext uri="{FF2B5EF4-FFF2-40B4-BE49-F238E27FC236}">
                <a16:creationId xmlns:a16="http://schemas.microsoft.com/office/drawing/2014/main" id="{958E3142-D8F9-9F53-244C-B7FA5087648C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18463" cy="350838"/>
            <a:chOff x="593047" y="4695477"/>
            <a:chExt cx="8019740" cy="350554"/>
          </a:xfrm>
        </p:grpSpPr>
        <p:grpSp>
          <p:nvGrpSpPr>
            <p:cNvPr id="59398" name="Group 9">
              <a:extLst>
                <a:ext uri="{FF2B5EF4-FFF2-40B4-BE49-F238E27FC236}">
                  <a16:creationId xmlns:a16="http://schemas.microsoft.com/office/drawing/2014/main" id="{F84D7CD7-0F78-86BA-95AE-68A2A94C7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59400" name="Group 11">
                <a:extLst>
                  <a:ext uri="{FF2B5EF4-FFF2-40B4-BE49-F238E27FC236}">
                    <a16:creationId xmlns:a16="http://schemas.microsoft.com/office/drawing/2014/main" id="{3BAEE0F8-1FA3-516C-3C1B-1042B2C82E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59402" name="Text Box 6">
                  <a:extLst>
                    <a:ext uri="{FF2B5EF4-FFF2-40B4-BE49-F238E27FC236}">
                      <a16:creationId xmlns:a16="http://schemas.microsoft.com/office/drawing/2014/main" id="{ECA65A48-5883-89E9-8ADA-922E27CC20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59403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CBD8BEF1-235D-D8E9-E487-371DF59EEB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9401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C5EFF235-6BBD-A9D3-8DE6-91B8317D86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9399" name="Picture 10" descr="Text&#10;&#10;Description automatically generated">
              <a:extLst>
                <a:ext uri="{FF2B5EF4-FFF2-40B4-BE49-F238E27FC236}">
                  <a16:creationId xmlns:a16="http://schemas.microsoft.com/office/drawing/2014/main" id="{89173369-D3B8-8292-FE02-C1FD6644C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687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9396" name="Picture 15">
            <a:extLst>
              <a:ext uri="{FF2B5EF4-FFF2-40B4-BE49-F238E27FC236}">
                <a16:creationId xmlns:a16="http://schemas.microsoft.com/office/drawing/2014/main" id="{CF16FD55-D56B-E92F-2D93-1F0BCB319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1085850"/>
            <a:ext cx="2795587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2" descr="Screen Shot 2016-12-09 at 12.40.59 PM.png">
            <a:extLst>
              <a:ext uri="{FF2B5EF4-FFF2-40B4-BE49-F238E27FC236}">
                <a16:creationId xmlns:a16="http://schemas.microsoft.com/office/drawing/2014/main" id="{0AA92E8C-4B9E-FF86-D99C-AF9CF10D32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" b="13515"/>
          <a:stretch>
            <a:fillRect/>
          </a:stretch>
        </p:blipFill>
        <p:spPr bwMode="auto">
          <a:xfrm>
            <a:off x="5872163" y="2700338"/>
            <a:ext cx="2795587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3">
            <a:extLst>
              <a:ext uri="{FF2B5EF4-FFF2-40B4-BE49-F238E27FC236}">
                <a16:creationId xmlns:a16="http://schemas.microsoft.com/office/drawing/2014/main" id="{2EC1835A-4FA2-455F-4AF0-B90A93FA3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333375"/>
            <a:ext cx="9677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 dirty="0">
                <a:solidFill>
                  <a:srgbClr val="76242D"/>
                </a:solidFill>
                <a:latin typeface="Avenir Book" panose="02000503020000020003" pitchFamily="2" charset="0"/>
              </a:rPr>
              <a:t>Overarching Themes</a:t>
            </a:r>
            <a:endParaRPr lang="en-US" altLang="en-US" sz="3600" dirty="0">
              <a:solidFill>
                <a:srgbClr val="76242D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5A111730-D6D3-508C-C68B-B7F9B5DB0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1190625"/>
            <a:ext cx="5534025" cy="2616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  <a:cs typeface="Arial" panose="020B0604020202020204" pitchFamily="34" charset="0"/>
              </a:rPr>
              <a:t>Provide agile and multi-purpose classrooms</a:t>
            </a:r>
          </a:p>
          <a:p>
            <a:pPr marL="800100" lvl="1" indent="-342900"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  <a:cs typeface="Arial" panose="020B0604020202020204" pitchFamily="34" charset="0"/>
              </a:rPr>
              <a:t>Provide venues for hands-on learning</a:t>
            </a:r>
          </a:p>
          <a:p>
            <a:pPr marL="800100" lvl="1" indent="-342900"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  <a:cs typeface="Arial" panose="020B0604020202020204" pitchFamily="34" charset="0"/>
              </a:rPr>
              <a:t>Support community use and access</a:t>
            </a:r>
          </a:p>
          <a:p>
            <a:pPr marL="800100" lvl="1" indent="-342900"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  <a:cs typeface="Arial" panose="020B0604020202020204" pitchFamily="34" charset="0"/>
              </a:rPr>
              <a:t>Foster community connections</a:t>
            </a:r>
          </a:p>
        </p:txBody>
      </p:sp>
      <p:grpSp>
        <p:nvGrpSpPr>
          <p:cNvPr id="61443" name="Group 8">
            <a:extLst>
              <a:ext uri="{FF2B5EF4-FFF2-40B4-BE49-F238E27FC236}">
                <a16:creationId xmlns:a16="http://schemas.microsoft.com/office/drawing/2014/main" id="{BDEC3919-2E70-BABB-9A35-A21BE45FA39D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61446" name="Group 9">
              <a:extLst>
                <a:ext uri="{FF2B5EF4-FFF2-40B4-BE49-F238E27FC236}">
                  <a16:creationId xmlns:a16="http://schemas.microsoft.com/office/drawing/2014/main" id="{1EED48D6-67FC-A422-0C28-09BDFA752A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61448" name="Group 11">
                <a:extLst>
                  <a:ext uri="{FF2B5EF4-FFF2-40B4-BE49-F238E27FC236}">
                    <a16:creationId xmlns:a16="http://schemas.microsoft.com/office/drawing/2014/main" id="{5E98058F-B21A-79E1-A5B4-1063085C60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61450" name="Text Box 6">
                  <a:extLst>
                    <a:ext uri="{FF2B5EF4-FFF2-40B4-BE49-F238E27FC236}">
                      <a16:creationId xmlns:a16="http://schemas.microsoft.com/office/drawing/2014/main" id="{F8E0FF10-B95A-72A6-1718-BE8BEF6C94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61451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9A637C53-AE14-422F-27FD-560E33F5F9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1449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07D6B980-09E5-9565-B8B8-2C06EA9875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447" name="Picture 10" descr="Text&#10;&#10;Description automatically generated">
              <a:extLst>
                <a:ext uri="{FF2B5EF4-FFF2-40B4-BE49-F238E27FC236}">
                  <a16:creationId xmlns:a16="http://schemas.microsoft.com/office/drawing/2014/main" id="{33F8CB94-99A8-B517-3E95-584A7CC9E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44" name="Picture 4">
            <a:extLst>
              <a:ext uri="{FF2B5EF4-FFF2-40B4-BE49-F238E27FC236}">
                <a16:creationId xmlns:a16="http://schemas.microsoft.com/office/drawing/2014/main" id="{93ABC253-01C8-949C-1EEA-569F3B238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" t="14865" r="169" b="7716"/>
          <a:stretch>
            <a:fillRect/>
          </a:stretch>
        </p:blipFill>
        <p:spPr bwMode="auto">
          <a:xfrm>
            <a:off x="5872163" y="1085850"/>
            <a:ext cx="2795587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24" descr="A picture containing indoor, floor, ceiling, kitchen&#10;&#10;Description automatically generated">
            <a:extLst>
              <a:ext uri="{FF2B5EF4-FFF2-40B4-BE49-F238E27FC236}">
                <a16:creationId xmlns:a16="http://schemas.microsoft.com/office/drawing/2014/main" id="{FE66F90B-245A-09CE-D5B1-019B5F458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t="12892" r="1942" b="14958"/>
          <a:stretch>
            <a:fillRect/>
          </a:stretch>
        </p:blipFill>
        <p:spPr bwMode="auto">
          <a:xfrm>
            <a:off x="5872163" y="2705100"/>
            <a:ext cx="279558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Text&#10;&#10;Description automatically generated">
            <a:extLst>
              <a:ext uri="{FF2B5EF4-FFF2-40B4-BE49-F238E27FC236}">
                <a16:creationId xmlns:a16="http://schemas.microsoft.com/office/drawing/2014/main" id="{AB5F406C-11A7-1130-28A4-9C705C4D0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1268413"/>
            <a:ext cx="44323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119C0C05-FFB2-8EF0-BB79-9B8FC75F0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2862263"/>
            <a:ext cx="9274176" cy="179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5400" dirty="0">
                <a:solidFill>
                  <a:srgbClr val="76242D"/>
                </a:solidFill>
                <a:latin typeface="Avenir Book" panose="02000503020000020003" pitchFamily="2" charset="0"/>
                <a:ea typeface="+mn-ea"/>
                <a:cs typeface="Futura Lt BT Light"/>
              </a:rPr>
              <a:t>Instructions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7200" dirty="0">
              <a:solidFill>
                <a:schemeClr val="accent6">
                  <a:lumMod val="75000"/>
                </a:schemeClr>
              </a:solidFill>
              <a:latin typeface="+mj-lt"/>
              <a:ea typeface="+mn-ea"/>
              <a:cs typeface="Gotham Rounded Book"/>
            </a:endParaRPr>
          </a:p>
        </p:txBody>
      </p:sp>
    </p:spTree>
    <p:extLst>
      <p:ext uri="{BB962C8B-B14F-4D97-AF65-F5344CB8AC3E}">
        <p14:creationId xmlns:p14="http://schemas.microsoft.com/office/powerpoint/2010/main" val="362702040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3">
            <a:extLst>
              <a:ext uri="{FF2B5EF4-FFF2-40B4-BE49-F238E27FC236}">
                <a16:creationId xmlns:a16="http://schemas.microsoft.com/office/drawing/2014/main" id="{2EC1835A-4FA2-455F-4AF0-B90A93FA3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333375"/>
            <a:ext cx="9677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 dirty="0">
                <a:solidFill>
                  <a:srgbClr val="76242D"/>
                </a:solidFill>
                <a:latin typeface="Avenir Book" panose="02000503020000020003" pitchFamily="2" charset="0"/>
              </a:rPr>
              <a:t>Initial District Educational Priorities</a:t>
            </a:r>
            <a:endParaRPr lang="en-US" altLang="en-US" sz="3600" dirty="0">
              <a:solidFill>
                <a:srgbClr val="76242D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5A111730-D6D3-508C-C68B-B7F9B5DB0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54" y="1204525"/>
            <a:ext cx="5534025" cy="27392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Equity and Inclusion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Whole Child Approach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Problem- and Inquiry-Based Learning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Community and Family Engagement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Teacher Collaboration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Health and Wellness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Outdoor Learning 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Seamless Technology Integration</a:t>
            </a:r>
          </a:p>
        </p:txBody>
      </p:sp>
      <p:grpSp>
        <p:nvGrpSpPr>
          <p:cNvPr id="61443" name="Group 8">
            <a:extLst>
              <a:ext uri="{FF2B5EF4-FFF2-40B4-BE49-F238E27FC236}">
                <a16:creationId xmlns:a16="http://schemas.microsoft.com/office/drawing/2014/main" id="{BDEC3919-2E70-BABB-9A35-A21BE45FA39D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61446" name="Group 9">
              <a:extLst>
                <a:ext uri="{FF2B5EF4-FFF2-40B4-BE49-F238E27FC236}">
                  <a16:creationId xmlns:a16="http://schemas.microsoft.com/office/drawing/2014/main" id="{1EED48D6-67FC-A422-0C28-09BDFA752A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61448" name="Group 11">
                <a:extLst>
                  <a:ext uri="{FF2B5EF4-FFF2-40B4-BE49-F238E27FC236}">
                    <a16:creationId xmlns:a16="http://schemas.microsoft.com/office/drawing/2014/main" id="{5E98058F-B21A-79E1-A5B4-1063085C60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61450" name="Text Box 6">
                  <a:extLst>
                    <a:ext uri="{FF2B5EF4-FFF2-40B4-BE49-F238E27FC236}">
                      <a16:creationId xmlns:a16="http://schemas.microsoft.com/office/drawing/2014/main" id="{F8E0FF10-B95A-72A6-1718-BE8BEF6C94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61451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9A637C53-AE14-422F-27FD-560E33F5F9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1449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07D6B980-09E5-9565-B8B8-2C06EA9875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447" name="Picture 10" descr="Text&#10;&#10;Description automatically generated">
              <a:extLst>
                <a:ext uri="{FF2B5EF4-FFF2-40B4-BE49-F238E27FC236}">
                  <a16:creationId xmlns:a16="http://schemas.microsoft.com/office/drawing/2014/main" id="{33F8CB94-99A8-B517-3E95-584A7CC9E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 descr="A picture containing outdoor, ground, person, playground&#10;&#10;Description automatically generated">
            <a:extLst>
              <a:ext uri="{FF2B5EF4-FFF2-40B4-BE49-F238E27FC236}">
                <a16:creationId xmlns:a16="http://schemas.microsoft.com/office/drawing/2014/main" id="{87419618-0AF9-31DE-1941-B38535FB9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362684"/>
            <a:ext cx="2781300" cy="20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8866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3">
            <a:extLst>
              <a:ext uri="{FF2B5EF4-FFF2-40B4-BE49-F238E27FC236}">
                <a16:creationId xmlns:a16="http://schemas.microsoft.com/office/drawing/2014/main" id="{2EC1835A-4FA2-455F-4AF0-B90A93FA3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333375"/>
            <a:ext cx="9677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 dirty="0">
                <a:solidFill>
                  <a:srgbClr val="76242D"/>
                </a:solidFill>
                <a:latin typeface="Avenir Book" panose="02000503020000020003" pitchFamily="2" charset="0"/>
              </a:rPr>
              <a:t>Initial District Architectural Priorities</a:t>
            </a:r>
            <a:endParaRPr lang="en-US" altLang="en-US" sz="3600" dirty="0">
              <a:solidFill>
                <a:srgbClr val="76242D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5A111730-D6D3-508C-C68B-B7F9B5DB0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55" y="976442"/>
            <a:ext cx="4730646" cy="36240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Transforming MSD Learning Spaces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Dynamic and Flexible Spaces for Learning</a:t>
            </a:r>
          </a:p>
          <a:p>
            <a:pPr marL="74295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Equity of Space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Welcome and Warmth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Safety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Good Daylight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Seamless Technology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Meeting and Gathering Spaces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Health and Wellness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Sustainability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pSp>
        <p:nvGrpSpPr>
          <p:cNvPr id="61443" name="Group 8">
            <a:extLst>
              <a:ext uri="{FF2B5EF4-FFF2-40B4-BE49-F238E27FC236}">
                <a16:creationId xmlns:a16="http://schemas.microsoft.com/office/drawing/2014/main" id="{BDEC3919-2E70-BABB-9A35-A21BE45FA39D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61446" name="Group 9">
              <a:extLst>
                <a:ext uri="{FF2B5EF4-FFF2-40B4-BE49-F238E27FC236}">
                  <a16:creationId xmlns:a16="http://schemas.microsoft.com/office/drawing/2014/main" id="{1EED48D6-67FC-A422-0C28-09BDFA752A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61448" name="Group 11">
                <a:extLst>
                  <a:ext uri="{FF2B5EF4-FFF2-40B4-BE49-F238E27FC236}">
                    <a16:creationId xmlns:a16="http://schemas.microsoft.com/office/drawing/2014/main" id="{5E98058F-B21A-79E1-A5B4-1063085C60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61450" name="Text Box 6">
                  <a:extLst>
                    <a:ext uri="{FF2B5EF4-FFF2-40B4-BE49-F238E27FC236}">
                      <a16:creationId xmlns:a16="http://schemas.microsoft.com/office/drawing/2014/main" id="{F8E0FF10-B95A-72A6-1718-BE8BEF6C94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61451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9A637C53-AE14-422F-27FD-560E33F5F9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1449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07D6B980-09E5-9565-B8B8-2C06EA9875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447" name="Picture 10" descr="Text&#10;&#10;Description automatically generated">
              <a:extLst>
                <a:ext uri="{FF2B5EF4-FFF2-40B4-BE49-F238E27FC236}">
                  <a16:creationId xmlns:a16="http://schemas.microsoft.com/office/drawing/2014/main" id="{33F8CB94-99A8-B517-3E95-584A7CC9E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3F6F0820-3918-8807-AD94-65062B695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605" y="989193"/>
            <a:ext cx="4730646" cy="2072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Good Wayfinding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Good Storage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Gathering Hubs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Ease of Maintenance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Arts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Science Labs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Outdoor Connections</a:t>
            </a:r>
          </a:p>
        </p:txBody>
      </p:sp>
    </p:spTree>
    <p:extLst>
      <p:ext uri="{BB962C8B-B14F-4D97-AF65-F5344CB8AC3E}">
        <p14:creationId xmlns:p14="http://schemas.microsoft.com/office/powerpoint/2010/main" val="383005602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3">
            <a:extLst>
              <a:ext uri="{FF2B5EF4-FFF2-40B4-BE49-F238E27FC236}">
                <a16:creationId xmlns:a16="http://schemas.microsoft.com/office/drawing/2014/main" id="{2EC1835A-4FA2-455F-4AF0-B90A93FA3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333375"/>
            <a:ext cx="9677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 dirty="0">
                <a:solidFill>
                  <a:srgbClr val="76242D"/>
                </a:solidFill>
                <a:latin typeface="Avenir Book" panose="02000503020000020003" pitchFamily="2" charset="0"/>
              </a:rPr>
              <a:t>Initial District Community Priorities</a:t>
            </a:r>
            <a:endParaRPr lang="en-US" altLang="en-US" sz="3600" dirty="0">
              <a:solidFill>
                <a:srgbClr val="76242D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5A111730-D6D3-508C-C68B-B7F9B5DB0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04" y="1067803"/>
            <a:ext cx="6771520" cy="33055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Creating a Workable and Cohesive Facilities Master Plan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Architectural Merit and Relevance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Engaging Varied Stakeholders and Building Community Buy-In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Attracting New Families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Practical and Cost Effective</a:t>
            </a:r>
          </a:p>
          <a:p>
            <a:pPr marL="7429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Safe Community Use and Access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Welcome and Warmth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School as Community Hub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Appropriate Fit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Neighborhood Impact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City Elections</a:t>
            </a:r>
          </a:p>
        </p:txBody>
      </p:sp>
      <p:grpSp>
        <p:nvGrpSpPr>
          <p:cNvPr id="61443" name="Group 8">
            <a:extLst>
              <a:ext uri="{FF2B5EF4-FFF2-40B4-BE49-F238E27FC236}">
                <a16:creationId xmlns:a16="http://schemas.microsoft.com/office/drawing/2014/main" id="{BDEC3919-2E70-BABB-9A35-A21BE45FA39D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61446" name="Group 9">
              <a:extLst>
                <a:ext uri="{FF2B5EF4-FFF2-40B4-BE49-F238E27FC236}">
                  <a16:creationId xmlns:a16="http://schemas.microsoft.com/office/drawing/2014/main" id="{1EED48D6-67FC-A422-0C28-09BDFA752A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61448" name="Group 11">
                <a:extLst>
                  <a:ext uri="{FF2B5EF4-FFF2-40B4-BE49-F238E27FC236}">
                    <a16:creationId xmlns:a16="http://schemas.microsoft.com/office/drawing/2014/main" id="{5E98058F-B21A-79E1-A5B4-1063085C60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61450" name="Text Box 6">
                  <a:extLst>
                    <a:ext uri="{FF2B5EF4-FFF2-40B4-BE49-F238E27FC236}">
                      <a16:creationId xmlns:a16="http://schemas.microsoft.com/office/drawing/2014/main" id="{F8E0FF10-B95A-72A6-1718-BE8BEF6C94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61451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9A637C53-AE14-422F-27FD-560E33F5F9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1449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07D6B980-09E5-9565-B8B8-2C06EA9875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447" name="Picture 10" descr="Text&#10;&#10;Description automatically generated">
              <a:extLst>
                <a:ext uri="{FF2B5EF4-FFF2-40B4-BE49-F238E27FC236}">
                  <a16:creationId xmlns:a16="http://schemas.microsoft.com/office/drawing/2014/main" id="{33F8CB94-99A8-B517-3E95-584A7CC9E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 descr="A group of children holding signs&#10;&#10;Description automatically generated with low confidence">
            <a:extLst>
              <a:ext uri="{FF2B5EF4-FFF2-40B4-BE49-F238E27FC236}">
                <a16:creationId xmlns:a16="http://schemas.microsoft.com/office/drawing/2014/main" id="{15142C29-73AE-2533-0954-0C00525309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t="2710" r="27455" b="24444"/>
          <a:stretch/>
        </p:blipFill>
        <p:spPr>
          <a:xfrm>
            <a:off x="5886450" y="2574131"/>
            <a:ext cx="2781300" cy="161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9934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94E9FC-777B-A111-FDB6-AB5F8868BD59}"/>
              </a:ext>
            </a:extLst>
          </p:cNvPr>
          <p:cNvSpPr/>
          <p:nvPr/>
        </p:nvSpPr>
        <p:spPr>
          <a:xfrm>
            <a:off x="6675438" y="3840163"/>
            <a:ext cx="2363787" cy="463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427F86-9748-5860-6B06-EC7E1C89AF28}"/>
              </a:ext>
            </a:extLst>
          </p:cNvPr>
          <p:cNvSpPr/>
          <p:nvPr/>
        </p:nvSpPr>
        <p:spPr>
          <a:xfrm>
            <a:off x="304800" y="588963"/>
            <a:ext cx="8610600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1E285A35-A544-ACC7-A2B6-209AB97A1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60" y="358129"/>
            <a:ext cx="96774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76242D"/>
                </a:solidFill>
                <a:latin typeface="Avenir Book" panose="02000503020000020003" pitchFamily="2" charset="0"/>
              </a:rPr>
              <a:t>Agenda</a:t>
            </a:r>
          </a:p>
        </p:txBody>
      </p:sp>
      <p:pic>
        <p:nvPicPr>
          <p:cNvPr id="32773" name="Picture 4" descr="Text&#10;&#10;Description automatically generated">
            <a:extLst>
              <a:ext uri="{FF2B5EF4-FFF2-40B4-BE49-F238E27FC236}">
                <a16:creationId xmlns:a16="http://schemas.microsoft.com/office/drawing/2014/main" id="{288702DF-BFA0-2520-7349-AB137A590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173038"/>
            <a:ext cx="30924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4" name="Group 12">
            <a:extLst>
              <a:ext uri="{FF2B5EF4-FFF2-40B4-BE49-F238E27FC236}">
                <a16:creationId xmlns:a16="http://schemas.microsoft.com/office/drawing/2014/main" id="{F973DDD9-559C-9CA1-DFF6-430067083724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2846388" cy="350838"/>
            <a:chOff x="593047" y="4695477"/>
            <a:chExt cx="2847736" cy="350554"/>
          </a:xfrm>
        </p:grpSpPr>
        <p:grpSp>
          <p:nvGrpSpPr>
            <p:cNvPr id="32776" name="Group 6">
              <a:extLst>
                <a:ext uri="{FF2B5EF4-FFF2-40B4-BE49-F238E27FC236}">
                  <a16:creationId xmlns:a16="http://schemas.microsoft.com/office/drawing/2014/main" id="{251EFA70-1755-98E2-C909-8F1469D341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3313" y="4745657"/>
              <a:ext cx="1347470" cy="293370"/>
              <a:chOff x="23568" y="0"/>
              <a:chExt cx="1347963" cy="293831"/>
            </a:xfrm>
          </p:grpSpPr>
          <p:sp>
            <p:nvSpPr>
              <p:cNvPr id="32778" name="Text Box 6">
                <a:extLst>
                  <a:ext uri="{FF2B5EF4-FFF2-40B4-BE49-F238E27FC236}">
                    <a16:creationId xmlns:a16="http://schemas.microsoft.com/office/drawing/2014/main" id="{7B9617A1-CD5F-83A6-BD7B-EA2ED83E31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891" y="12526"/>
                <a:ext cx="1183640" cy="2813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altLang="en-US" sz="1100">
                    <a:solidFill>
                      <a:srgbClr val="B55B14"/>
                    </a:solidFill>
                    <a:latin typeface="Avenir Book" panose="02000503020000020003" pitchFamily="2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new</a:t>
                </a:r>
                <a:r>
                  <a:rPr lang="en-US" altLang="en-US" sz="1100">
                    <a:solidFill>
                      <a:srgbClr val="097AC4"/>
                    </a:solidFill>
                    <a:latin typeface="Avenir Book" panose="02000503020000020003" pitchFamily="2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vista</a:t>
                </a:r>
                <a:r>
                  <a:rPr lang="en-US" altLang="en-US" sz="1100">
                    <a:solidFill>
                      <a:srgbClr val="B55B14"/>
                    </a:solidFill>
                    <a:latin typeface="Avenir Book" panose="02000503020000020003" pitchFamily="2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design</a:t>
                </a:r>
                <a:endParaRPr lang="en-US" altLang="en-US" sz="1100">
                  <a:latin typeface="Calibri" panose="020F0502020204030204" pitchFamily="34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2779" name="Picture 9" descr="Chart, funnel chart&#10;&#10;Description automatically generated">
                <a:extLst>
                  <a:ext uri="{FF2B5EF4-FFF2-40B4-BE49-F238E27FC236}">
                    <a16:creationId xmlns:a16="http://schemas.microsoft.com/office/drawing/2014/main" id="{BDF53F03-DF12-2C0F-3821-2A57FF7688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68" y="0"/>
                <a:ext cx="196051" cy="20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777" name="Picture 11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8CF5B5A3-DA7C-85F5-662E-EA82BC51E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47" y="4695477"/>
              <a:ext cx="890784" cy="35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5" name="Picture 15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568D45F-C519-F02F-A7C6-BB285F601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1004888"/>
            <a:ext cx="3092450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3B5DC5F5-BADD-4BD1-D835-8020B8EC0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7" y="939808"/>
            <a:ext cx="4876543" cy="47320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l">
              <a:spcAft>
                <a:spcPts val="1200"/>
              </a:spcAft>
              <a:buClr>
                <a:srgbClr val="76242C"/>
              </a:buClr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Welcome and Framing </a:t>
            </a:r>
          </a:p>
          <a:p>
            <a:pPr marL="342900" indent="-342900" algn="l">
              <a:spcAft>
                <a:spcPts val="1200"/>
              </a:spcAft>
              <a:buClr>
                <a:srgbClr val="76242C"/>
              </a:buClr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Introductions</a:t>
            </a:r>
          </a:p>
          <a:p>
            <a:pPr marL="342900" indent="-342900" algn="l">
              <a:spcAft>
                <a:spcPts val="1200"/>
              </a:spcAft>
              <a:buClr>
                <a:srgbClr val="76242C"/>
              </a:buClr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Master Planning Overview and Timeline</a:t>
            </a:r>
          </a:p>
          <a:p>
            <a:pPr marL="342900" indent="-342900" algn="l">
              <a:spcAft>
                <a:spcPts val="1200"/>
              </a:spcAft>
              <a:buClr>
                <a:srgbClr val="76242C"/>
              </a:buClr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Visioning Overview and Prompts </a:t>
            </a:r>
            <a:endParaRPr lang="en-US" b="0" i="0" u="none" strike="noStrike" dirty="0">
              <a:solidFill>
                <a:schemeClr val="bg1">
                  <a:lumMod val="65000"/>
                </a:schemeClr>
              </a:solidFill>
              <a:effectLst/>
              <a:latin typeface="Helvetica" pitchFamily="2" charset="0"/>
            </a:endParaRPr>
          </a:p>
          <a:p>
            <a:pPr marL="687388" lvl="1" indent="-344488">
              <a:spcAft>
                <a:spcPts val="120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Priorities: Educational, Architectural,           and Community</a:t>
            </a:r>
          </a:p>
          <a:p>
            <a:pPr marL="687388" lvl="1" indent="-344488">
              <a:spcAft>
                <a:spcPts val="120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21st Century Schools and Design Patterns</a:t>
            </a:r>
          </a:p>
          <a:p>
            <a:pPr marL="687388" lvl="1" indent="-344488">
              <a:spcAft>
                <a:spcPts val="1200"/>
              </a:spcAft>
              <a:buClr>
                <a:srgbClr val="76242C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Blue Sky Ideas</a:t>
            </a:r>
          </a:p>
          <a:p>
            <a:pPr marL="342900" indent="-342900" algn="l">
              <a:spcAft>
                <a:spcPts val="1200"/>
              </a:spcAft>
              <a:buClr>
                <a:srgbClr val="76242C"/>
              </a:buClr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Q&amp;A </a:t>
            </a:r>
            <a:endParaRPr lang="en-US" b="0" i="0" u="none" strike="noStrike" dirty="0">
              <a:solidFill>
                <a:schemeClr val="bg1">
                  <a:lumMod val="65000"/>
                </a:schemeClr>
              </a:solidFill>
              <a:effectLst/>
              <a:latin typeface="Helvetica" pitchFamily="2" charset="0"/>
            </a:endParaRPr>
          </a:p>
          <a:p>
            <a:pPr marL="457200" lvl="1" indent="0">
              <a:lnSpc>
                <a:spcPct val="150000"/>
              </a:lnSpc>
              <a:spcAft>
                <a:spcPts val="300"/>
              </a:spcAft>
              <a:buClr>
                <a:srgbClr val="0067A4"/>
              </a:buClr>
              <a:defRPr/>
            </a:pPr>
            <a:endParaRPr lang="en-US" sz="2000" i="1" dirty="0">
              <a:solidFill>
                <a:srgbClr val="C00000"/>
              </a:solidFill>
              <a:latin typeface="+mn-lt"/>
              <a:ea typeface="ＭＳ Ｐゴシック" charset="0"/>
              <a:cs typeface="Gotham Rounded Medium"/>
            </a:endParaRPr>
          </a:p>
          <a:p>
            <a:pPr marL="571500" indent="-571500" eaLnBrk="1" hangingPunct="1">
              <a:spcBef>
                <a:spcPct val="500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Courier New"/>
              <a:buChar char="o"/>
              <a:defRPr/>
            </a:pPr>
            <a:endParaRPr lang="en-US" dirty="0">
              <a:solidFill>
                <a:srgbClr val="336699"/>
              </a:solidFill>
              <a:latin typeface="Gotham Rounded Medium"/>
              <a:ea typeface="+mn-ea"/>
              <a:cs typeface="Gotham Rounded Medium"/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Text&#10;&#10;Description automatically generated">
            <a:extLst>
              <a:ext uri="{FF2B5EF4-FFF2-40B4-BE49-F238E27FC236}">
                <a16:creationId xmlns:a16="http://schemas.microsoft.com/office/drawing/2014/main" id="{1B8C0052-80DE-0EE0-024E-702EEAC57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1268413"/>
            <a:ext cx="44323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2D4F47CA-3403-FE0A-81DD-DC9E323B0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2925763"/>
            <a:ext cx="9274175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5400" dirty="0">
                <a:solidFill>
                  <a:srgbClr val="76242C"/>
                </a:solidFill>
                <a:latin typeface="Avenir Book" panose="02000503020000020003" pitchFamily="2" charset="0"/>
                <a:ea typeface="+mn-ea"/>
                <a:cs typeface="Futura Lt BT Light"/>
              </a:rPr>
              <a:t>Future</a:t>
            </a:r>
            <a:r>
              <a:rPr lang="en-US" sz="5400" dirty="0">
                <a:solidFill>
                  <a:srgbClr val="76242D"/>
                </a:solidFill>
                <a:latin typeface="Avenir Book" panose="02000503020000020003" pitchFamily="2" charset="0"/>
                <a:ea typeface="+mn-ea"/>
                <a:cs typeface="Futura Lt BT Light"/>
              </a:rPr>
              <a:t> Ready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3200" dirty="0">
                <a:latin typeface="Avenir Book" panose="02000503020000020003" pitchFamily="2" charset="0"/>
                <a:ea typeface="+mn-ea"/>
                <a:cs typeface="Futura Lt BT Light"/>
              </a:rPr>
              <a:t>Learning Goals and District Initiatives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7200" dirty="0">
              <a:solidFill>
                <a:schemeClr val="accent6">
                  <a:lumMod val="75000"/>
                </a:schemeClr>
              </a:solidFill>
              <a:latin typeface="+mj-lt"/>
              <a:ea typeface="+mn-ea"/>
              <a:cs typeface="Gotham Rounded Book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53781C1-7508-3C6F-A7FA-BD9F1A751B8E}"/>
              </a:ext>
            </a:extLst>
          </p:cNvPr>
          <p:cNvSpPr/>
          <p:nvPr/>
        </p:nvSpPr>
        <p:spPr>
          <a:xfrm>
            <a:off x="6673850" y="3838575"/>
            <a:ext cx="2360613" cy="463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4835E8-61B7-F8E5-B1F7-F4960E1E6C5F}"/>
              </a:ext>
            </a:extLst>
          </p:cNvPr>
          <p:cNvSpPr/>
          <p:nvPr/>
        </p:nvSpPr>
        <p:spPr>
          <a:xfrm>
            <a:off x="307975" y="588962"/>
            <a:ext cx="8602663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AC3213-6F23-30DD-1C97-071A86C393AE}"/>
              </a:ext>
            </a:extLst>
          </p:cNvPr>
          <p:cNvSpPr/>
          <p:nvPr/>
        </p:nvSpPr>
        <p:spPr>
          <a:xfrm>
            <a:off x="536575" y="3887788"/>
            <a:ext cx="8602663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AB470A2B-82A9-5692-03C7-8F86B9C55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5" y="1171575"/>
            <a:ext cx="3741738" cy="271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637" name="Text Box 3">
            <a:extLst>
              <a:ext uri="{FF2B5EF4-FFF2-40B4-BE49-F238E27FC236}">
                <a16:creationId xmlns:a16="http://schemas.microsoft.com/office/drawing/2014/main" id="{981C61B1-70EE-F397-1424-7B0E7BF7A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331788"/>
            <a:ext cx="96774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76242D"/>
                </a:solidFill>
                <a:latin typeface="Avenir Book" panose="02000503020000020003" pitchFamily="2" charset="0"/>
              </a:rPr>
              <a:t>MSD Graduate Profile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F7DFAC-FA70-2803-4B93-EBB82199D30F}"/>
              </a:ext>
            </a:extLst>
          </p:cNvPr>
          <p:cNvSpPr txBox="1"/>
          <p:nvPr/>
        </p:nvSpPr>
        <p:spPr>
          <a:xfrm>
            <a:off x="4808539" y="1180559"/>
            <a:ext cx="4030662" cy="3425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Aft>
                <a:spcPts val="800"/>
              </a:spcAft>
              <a:buClr>
                <a:srgbClr val="76242D"/>
              </a:buClr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+mn-lt"/>
              </a:rPr>
              <a:t>Communication &amp; Collaboration</a:t>
            </a:r>
          </a:p>
          <a:p>
            <a:pPr marL="285750" indent="-285750">
              <a:spcAft>
                <a:spcPts val="800"/>
              </a:spcAft>
              <a:buClr>
                <a:srgbClr val="76242D"/>
              </a:buClr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+mn-lt"/>
              </a:rPr>
              <a:t>Critical Thinking &amp; Problem Solving</a:t>
            </a:r>
          </a:p>
          <a:p>
            <a:pPr marL="285750" indent="-285750">
              <a:spcAft>
                <a:spcPts val="800"/>
              </a:spcAft>
              <a:buClr>
                <a:srgbClr val="76242D"/>
              </a:buClr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+mn-lt"/>
              </a:rPr>
              <a:t>Growth Mindset/Resilience and Adaptability</a:t>
            </a:r>
          </a:p>
          <a:p>
            <a:pPr marL="285750" indent="-285750">
              <a:spcAft>
                <a:spcPts val="800"/>
              </a:spcAft>
              <a:buClr>
                <a:srgbClr val="76242D"/>
              </a:buClr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+mn-lt"/>
              </a:rPr>
              <a:t>Equity Mindset/Cultural Competency &amp; Empathy</a:t>
            </a:r>
          </a:p>
          <a:p>
            <a:pPr marL="285750" indent="-285750">
              <a:spcAft>
                <a:spcPts val="800"/>
              </a:spcAft>
              <a:buClr>
                <a:srgbClr val="76242D"/>
              </a:buClr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+mn-lt"/>
              </a:rPr>
              <a:t>Work &amp; Life Ready Basics</a:t>
            </a:r>
          </a:p>
          <a:p>
            <a:pPr marL="285750" indent="-285750">
              <a:spcAft>
                <a:spcPts val="800"/>
              </a:spcAft>
              <a:buClr>
                <a:srgbClr val="76242D"/>
              </a:buClr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+mn-lt"/>
              </a:rPr>
              <a:t>STEM/Technology Skills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1700" dirty="0">
              <a:latin typeface="Futura Bk BT" pitchFamily="34" charset="0"/>
            </a:endParaRPr>
          </a:p>
          <a:p>
            <a:pPr>
              <a:defRPr/>
            </a:pPr>
            <a:endParaRPr lang="en-US" sz="1700" dirty="0">
              <a:latin typeface="Futura Bk BT" pitchFamily="34" charset="0"/>
            </a:endParaRP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F555FD93-656E-9E5A-8366-1D5948491D5F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D4B8D31B-FD56-FB3E-C85E-30CA8AFA5A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8" name="Group 11">
                <a:extLst>
                  <a:ext uri="{FF2B5EF4-FFF2-40B4-BE49-F238E27FC236}">
                    <a16:creationId xmlns:a16="http://schemas.microsoft.com/office/drawing/2014/main" id="{E5AF3F7F-2AC2-0FDC-D03F-83D58F6C21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11" name="Text Box 6">
                  <a:extLst>
                    <a:ext uri="{FF2B5EF4-FFF2-40B4-BE49-F238E27FC236}">
                      <a16:creationId xmlns:a16="http://schemas.microsoft.com/office/drawing/2014/main" id="{4EC84455-3039-2B74-2F8A-21C22477CE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2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0A7AEFDE-93D1-CD2B-6272-B0C84BEBE6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E4620513-AAEB-61F2-5411-505BA0AEB7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10" descr="Text&#10;&#10;Description automatically generated">
              <a:extLst>
                <a:ext uri="{FF2B5EF4-FFF2-40B4-BE49-F238E27FC236}">
                  <a16:creationId xmlns:a16="http://schemas.microsoft.com/office/drawing/2014/main" id="{094A73F3-D42F-17BC-73B1-D71832C7B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>
            <a:extLst>
              <a:ext uri="{FF2B5EF4-FFF2-40B4-BE49-F238E27FC236}">
                <a16:creationId xmlns:a16="http://schemas.microsoft.com/office/drawing/2014/main" id="{3E51F486-7744-BF3F-0874-DEBD587B4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3213"/>
            <a:ext cx="96774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76242D"/>
                </a:solidFill>
                <a:latin typeface="Avenir Book" panose="02000503020000020003" pitchFamily="2" charset="0"/>
              </a:rPr>
              <a:t>Skills for a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>
                <a:solidFill>
                  <a:srgbClr val="76242D"/>
                </a:solidFill>
                <a:latin typeface="Avenir Book" panose="02000503020000020003" pitchFamily="2" charset="0"/>
              </a:rPr>
              <a:t>New Economy</a:t>
            </a:r>
          </a:p>
        </p:txBody>
      </p:sp>
      <p:pic>
        <p:nvPicPr>
          <p:cNvPr id="66562" name="Picture 1">
            <a:extLst>
              <a:ext uri="{FF2B5EF4-FFF2-40B4-BE49-F238E27FC236}">
                <a16:creationId xmlns:a16="http://schemas.microsoft.com/office/drawing/2014/main" id="{CD1D25C6-E16B-0124-58A2-9475E324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6" y="1270000"/>
            <a:ext cx="3228496" cy="249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9">
            <a:extLst>
              <a:ext uri="{FF2B5EF4-FFF2-40B4-BE49-F238E27FC236}">
                <a16:creationId xmlns:a16="http://schemas.microsoft.com/office/drawing/2014/main" id="{35E619D8-9D72-291D-5B4B-BF65EB162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61" y="3325244"/>
            <a:ext cx="8572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3">
            <a:extLst>
              <a:ext uri="{FF2B5EF4-FFF2-40B4-BE49-F238E27FC236}">
                <a16:creationId xmlns:a16="http://schemas.microsoft.com/office/drawing/2014/main" id="{FE1A3C48-4879-1EB7-6A4B-C218DEE70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16" y="155219"/>
            <a:ext cx="3762555" cy="424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D24C60CD-11A7-E7F8-27B2-DE4363DE40AF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A0FC7D40-007E-F355-E13E-05706A2AB0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6" name="Group 11">
                <a:extLst>
                  <a:ext uri="{FF2B5EF4-FFF2-40B4-BE49-F238E27FC236}">
                    <a16:creationId xmlns:a16="http://schemas.microsoft.com/office/drawing/2014/main" id="{173781B5-820D-29C0-AABB-250FB0A8FE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8" name="Text Box 6">
                  <a:extLst>
                    <a:ext uri="{FF2B5EF4-FFF2-40B4-BE49-F238E27FC236}">
                      <a16:creationId xmlns:a16="http://schemas.microsoft.com/office/drawing/2014/main" id="{F2E036F6-BB3B-33C6-B50B-E7EB674D47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9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2E6D9DDA-15B2-5A17-DC77-6F22762DF9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A0F6881E-F524-13D8-79A1-4D6C0CC3BC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10" descr="Text&#10;&#10;Description automatically generated">
              <a:extLst>
                <a:ext uri="{FF2B5EF4-FFF2-40B4-BE49-F238E27FC236}">
                  <a16:creationId xmlns:a16="http://schemas.microsoft.com/office/drawing/2014/main" id="{659E8A52-D04D-2715-F5C8-567D7D5D1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3">
            <a:extLst>
              <a:ext uri="{FF2B5EF4-FFF2-40B4-BE49-F238E27FC236}">
                <a16:creationId xmlns:a16="http://schemas.microsoft.com/office/drawing/2014/main" id="{5E22848D-D870-6AA7-853D-535AB2A87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330200"/>
            <a:ext cx="9677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 dirty="0">
                <a:solidFill>
                  <a:srgbClr val="76242C"/>
                </a:solidFill>
                <a:latin typeface="Avenir Book" panose="02000503020000020003" pitchFamily="2" charset="0"/>
              </a:rPr>
              <a:t>Educational Delivery</a:t>
            </a:r>
          </a:p>
        </p:txBody>
      </p:sp>
      <p:pic>
        <p:nvPicPr>
          <p:cNvPr id="62466" name="Picture 2" descr="Screen Shot 2016-05-01 at 10.56.52 PM.png">
            <a:extLst>
              <a:ext uri="{FF2B5EF4-FFF2-40B4-BE49-F238E27FC236}">
                <a16:creationId xmlns:a16="http://schemas.microsoft.com/office/drawing/2014/main" id="{A560CD89-9854-B4CE-6F85-E9CE81CF8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0"/>
            <a:ext cx="28924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7DD8D29-6900-644A-84A8-8E38D0940F6F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243013"/>
          <a:ext cx="4889500" cy="3408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6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831">
                <a:tc>
                  <a:txBody>
                    <a:bodyPr/>
                    <a:lstStyle/>
                    <a:p>
                      <a:endParaRPr lang="en-US" sz="1500" b="0" cap="small" baseline="0" dirty="0">
                        <a:solidFill>
                          <a:srgbClr val="92D050"/>
                        </a:solidFill>
                        <a:latin typeface="HelveticaNeue LT 55 Roman" panose="020B0604020202020204" pitchFamily="34" charset="0"/>
                      </a:endParaRP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rgbClr val="92D050"/>
                        </a:solidFill>
                        <a:latin typeface="HelveticaNeue LT 55 Roman" panose="020B0604020202020204" pitchFamily="34" charset="0"/>
                      </a:endParaRP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b="0" kern="1200" cap="small" baseline="0" dirty="0">
                        <a:solidFill>
                          <a:srgbClr val="92D050"/>
                        </a:solidFill>
                        <a:latin typeface="HelveticaNeue LT 55 Roman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7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Teacher-Centric</a:t>
                      </a: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HelveticaNeue LT 55 Roman" panose="020B0604020202020204" pitchFamily="34" charset="0"/>
                      </a:endParaRP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Student-Centric</a:t>
                      </a: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7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Passive Learning</a:t>
                      </a: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HelveticaNeue LT 55 Roman" panose="020B0604020202020204" pitchFamily="34" charset="0"/>
                      </a:endParaRP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Active Learning</a:t>
                      </a: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9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Classrooms</a:t>
                      </a: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HelveticaNeue LT 55 Roman" panose="020B0604020202020204" pitchFamily="34" charset="0"/>
                      </a:endParaRP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Flexible Learning Environments</a:t>
                      </a: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47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Conventional Technology</a:t>
                      </a: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HelveticaNeue LT 55 Roman" panose="020B0604020202020204" pitchFamily="34" charset="0"/>
                      </a:endParaRP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1:1</a:t>
                      </a:r>
                      <a:r>
                        <a:rPr lang="en-US" sz="1200" b="1" baseline="0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 Technology </a:t>
                      </a:r>
                      <a:br>
                        <a:rPr lang="en-US" sz="1200" b="1" baseline="0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</a:br>
                      <a:r>
                        <a:rPr lang="en-US" sz="1200" b="1" baseline="0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Environments</a:t>
                      </a:r>
                      <a:endParaRPr lang="en-US" sz="1200" b="1" dirty="0">
                        <a:solidFill>
                          <a:srgbClr val="444C53"/>
                        </a:solidFill>
                        <a:latin typeface="HelveticaNeue LT 55 Roman" pitchFamily="34" charset="0"/>
                      </a:endParaRP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83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Individual</a:t>
                      </a: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HelveticaNeue LT 55 Roman" panose="020B0604020202020204" pitchFamily="34" charset="0"/>
                      </a:endParaRP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Collaborative</a:t>
                      </a: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7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Subject</a:t>
                      </a:r>
                      <a:r>
                        <a:rPr lang="en-US" sz="1200" b="1" baseline="0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-Based</a:t>
                      </a:r>
                      <a:endParaRPr lang="en-US" sz="1200" b="1" dirty="0">
                        <a:solidFill>
                          <a:srgbClr val="444C53"/>
                        </a:solidFill>
                        <a:latin typeface="HelveticaNeue LT 55 Roman" pitchFamily="34" charset="0"/>
                      </a:endParaRP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HelveticaNeue LT 55 Roman" panose="020B0604020202020204" pitchFamily="34" charset="0"/>
                      </a:endParaRP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444C53"/>
                          </a:solidFill>
                          <a:latin typeface="HelveticaNeue LT 55 Roman" pitchFamily="34" charset="0"/>
                        </a:rPr>
                        <a:t>Project-Based</a:t>
                      </a:r>
                    </a:p>
                  </a:txBody>
                  <a:tcPr marL="51479" marR="51479" marT="34323" marB="343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2489" name="Text Placeholder 5">
            <a:extLst>
              <a:ext uri="{FF2B5EF4-FFF2-40B4-BE49-F238E27FC236}">
                <a16:creationId xmlns:a16="http://schemas.microsoft.com/office/drawing/2014/main" id="{072C78AF-9E56-0957-69A4-A3C218CDF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815975"/>
            <a:ext cx="44513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500" i="1">
                <a:solidFill>
                  <a:srgbClr val="444C53"/>
                </a:solidFill>
                <a:latin typeface="Georgia" panose="02040502050405020303" pitchFamily="18" charset="0"/>
              </a:rPr>
              <a:t>What do your district and school value?  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500" i="1">
                <a:solidFill>
                  <a:srgbClr val="444C53"/>
                </a:solidFill>
                <a:latin typeface="Georgia" panose="02040502050405020303" pitchFamily="18" charset="0"/>
              </a:rPr>
              <a:t>Where do you want to be?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1E013D-A2A5-3F42-8C9E-C01B74E41EF9}"/>
              </a:ext>
            </a:extLst>
          </p:cNvPr>
          <p:cNvCxnSpPr/>
          <p:nvPr/>
        </p:nvCxnSpPr>
        <p:spPr>
          <a:xfrm>
            <a:off x="2265363" y="1840419"/>
            <a:ext cx="814387" cy="1588"/>
          </a:xfrm>
          <a:prstGeom prst="straightConnector1">
            <a:avLst/>
          </a:prstGeom>
          <a:ln w="28575">
            <a:solidFill>
              <a:srgbClr val="76242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CC8616-E241-C74D-9774-11360DE43636}"/>
              </a:ext>
            </a:extLst>
          </p:cNvPr>
          <p:cNvCxnSpPr/>
          <p:nvPr/>
        </p:nvCxnSpPr>
        <p:spPr>
          <a:xfrm>
            <a:off x="2265363" y="2296032"/>
            <a:ext cx="814387" cy="1587"/>
          </a:xfrm>
          <a:prstGeom prst="straightConnector1">
            <a:avLst/>
          </a:prstGeom>
          <a:ln w="28575">
            <a:solidFill>
              <a:srgbClr val="76242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BF050A-CF7A-C747-8EDC-CBF0B4E75E9E}"/>
              </a:ext>
            </a:extLst>
          </p:cNvPr>
          <p:cNvCxnSpPr/>
          <p:nvPr/>
        </p:nvCxnSpPr>
        <p:spPr>
          <a:xfrm>
            <a:off x="2265363" y="2742119"/>
            <a:ext cx="814387" cy="1588"/>
          </a:xfrm>
          <a:prstGeom prst="straightConnector1">
            <a:avLst/>
          </a:prstGeom>
          <a:ln w="28575">
            <a:solidFill>
              <a:srgbClr val="76242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64705A-ECD2-F846-9EE1-579C4739CBEC}"/>
              </a:ext>
            </a:extLst>
          </p:cNvPr>
          <p:cNvCxnSpPr/>
          <p:nvPr/>
        </p:nvCxnSpPr>
        <p:spPr>
          <a:xfrm>
            <a:off x="2265363" y="3216782"/>
            <a:ext cx="814387" cy="1587"/>
          </a:xfrm>
          <a:prstGeom prst="straightConnector1">
            <a:avLst/>
          </a:prstGeom>
          <a:ln w="28575">
            <a:solidFill>
              <a:srgbClr val="76242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D640DB-D3F7-2445-B236-1E43DEA08D3A}"/>
              </a:ext>
            </a:extLst>
          </p:cNvPr>
          <p:cNvCxnSpPr/>
          <p:nvPr/>
        </p:nvCxnSpPr>
        <p:spPr>
          <a:xfrm>
            <a:off x="2265363" y="3856544"/>
            <a:ext cx="814387" cy="1588"/>
          </a:xfrm>
          <a:prstGeom prst="straightConnector1">
            <a:avLst/>
          </a:prstGeom>
          <a:ln w="28575">
            <a:solidFill>
              <a:srgbClr val="76242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762505-AB9E-9F46-9A3D-BAEF5973CC5B}"/>
              </a:ext>
            </a:extLst>
          </p:cNvPr>
          <p:cNvCxnSpPr/>
          <p:nvPr/>
        </p:nvCxnSpPr>
        <p:spPr>
          <a:xfrm>
            <a:off x="2265363" y="4287838"/>
            <a:ext cx="814387" cy="1587"/>
          </a:xfrm>
          <a:prstGeom prst="straightConnector1">
            <a:avLst/>
          </a:prstGeom>
          <a:ln w="28575">
            <a:solidFill>
              <a:srgbClr val="76242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97" name="Picture 6">
            <a:extLst>
              <a:ext uri="{FF2B5EF4-FFF2-40B4-BE49-F238E27FC236}">
                <a16:creationId xmlns:a16="http://schemas.microsoft.com/office/drawing/2014/main" id="{E7F3BA79-29AF-FA04-3438-07E2C73EA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4"/>
          <a:stretch>
            <a:fillRect/>
          </a:stretch>
        </p:blipFill>
        <p:spPr bwMode="auto">
          <a:xfrm>
            <a:off x="6248400" y="1727200"/>
            <a:ext cx="28956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8" name="Picture 8">
            <a:extLst>
              <a:ext uri="{FF2B5EF4-FFF2-40B4-BE49-F238E27FC236}">
                <a16:creationId xmlns:a16="http://schemas.microsoft.com/office/drawing/2014/main" id="{4495D5B5-0D78-C25C-A475-DDA4891E1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r="2121"/>
          <a:stretch>
            <a:fillRect/>
          </a:stretch>
        </p:blipFill>
        <p:spPr bwMode="auto">
          <a:xfrm>
            <a:off x="6248400" y="3460750"/>
            <a:ext cx="28956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29387000-46E8-859C-04F5-6EF957567F36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C9F302CD-A8AE-1705-E273-10C814CDA7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5" name="Group 11">
                <a:extLst>
                  <a:ext uri="{FF2B5EF4-FFF2-40B4-BE49-F238E27FC236}">
                    <a16:creationId xmlns:a16="http://schemas.microsoft.com/office/drawing/2014/main" id="{9BBF0D3F-B554-C9DF-26E2-1B6535A86F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7" name="Text Box 6">
                  <a:extLst>
                    <a:ext uri="{FF2B5EF4-FFF2-40B4-BE49-F238E27FC236}">
                      <a16:creationId xmlns:a16="http://schemas.microsoft.com/office/drawing/2014/main" id="{AE3C3605-C42C-00C9-0F12-B66C6AE7EA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8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B94CD9E8-B1B0-595E-407F-33C91A19FC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A8DF668E-C9C6-42AE-7EF9-805872EB9B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Picture 10" descr="Text&#10;&#10;Description automatically generated">
              <a:extLst>
                <a:ext uri="{FF2B5EF4-FFF2-40B4-BE49-F238E27FC236}">
                  <a16:creationId xmlns:a16="http://schemas.microsoft.com/office/drawing/2014/main" id="{3F7C1B0D-CA09-ACAA-FE7B-E9ACB0EF2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3">
            <a:extLst>
              <a:ext uri="{FF2B5EF4-FFF2-40B4-BE49-F238E27FC236}">
                <a16:creationId xmlns:a16="http://schemas.microsoft.com/office/drawing/2014/main" id="{8AFD4D72-90DD-7BB0-7777-3649EF596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376238"/>
            <a:ext cx="9677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76242C"/>
                </a:solidFill>
                <a:latin typeface="Avenir Book" panose="02000503020000020003" pitchFamily="2" charset="0"/>
              </a:rPr>
              <a:t>Key Programmatic Focus Areas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2577DF6A-7B9D-1501-0094-6E64CCDBC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2839" y="964118"/>
            <a:ext cx="3278188" cy="38472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Equity, Access, and Inclusion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Mastery of Core Academics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Differentiated Instruction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Community Schools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Social Emotional Learning</a:t>
            </a: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Anytime Anywhere Learning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Growth Mindset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Personalized Learning Plans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Career Tech Education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English Language Learning (ELL)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Enrichment Programming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Blended Learning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STEM and STEAM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Workshop Model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NextGen Science Standards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860000"/>
              </a:buClr>
              <a:buSzPts val="1000"/>
              <a:buFont typeface="Times New Roman" panose="02020603050405020304" pitchFamily="18" charset="0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Team Teaching</a:t>
            </a:r>
            <a:endParaRPr lang="en-US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lvl="1" indent="-341313">
              <a:spcAft>
                <a:spcPts val="400"/>
              </a:spcAft>
              <a:buClr>
                <a:schemeClr val="tx1"/>
              </a:buClr>
              <a:buFont typeface="+mj-lt"/>
              <a:buAutoNum type="arabicPeriod"/>
              <a:defRPr/>
            </a:pPr>
            <a:endParaRPr lang="en-US" sz="1200" dirty="0">
              <a:solidFill>
                <a:srgbClr val="0067A4"/>
              </a:solidFill>
              <a:latin typeface="+mn-lt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6B3CAD78-C4F4-4656-5CB3-A3FB07052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04" y="1034517"/>
            <a:ext cx="4462785" cy="342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53F5282-2EED-8FA2-394E-26C0421D3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B4E3CD76-028A-6F26-BD8E-48572BBD87BC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66EAC19D-5A91-E115-5A7C-E9FEC568C1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EF01B866-8A06-17BF-AF7B-8D6118858C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18" name="Text Box 6">
                  <a:extLst>
                    <a:ext uri="{FF2B5EF4-FFF2-40B4-BE49-F238E27FC236}">
                      <a16:creationId xmlns:a16="http://schemas.microsoft.com/office/drawing/2014/main" id="{FEE364BD-14CF-116A-94D9-20800DDDA2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9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4DCFD65E-DCAC-1537-6956-CD9D311F82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7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D23A942A-E1CC-63F1-3021-AD8A6CB0CE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10" descr="Text&#10;&#10;Description automatically generated">
              <a:extLst>
                <a:ext uri="{FF2B5EF4-FFF2-40B4-BE49-F238E27FC236}">
                  <a16:creationId xmlns:a16="http://schemas.microsoft.com/office/drawing/2014/main" id="{F7361FA1-737B-02BD-E478-B63569B39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5" descr="htmcommons 100dpi">
            <a:extLst>
              <a:ext uri="{FF2B5EF4-FFF2-40B4-BE49-F238E27FC236}">
                <a16:creationId xmlns:a16="http://schemas.microsoft.com/office/drawing/2014/main" id="{46A0CBFD-F43A-7AB5-0DDC-B0EB88BBD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213" y="1277938"/>
            <a:ext cx="13716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15" descr="boy.jpg">
            <a:extLst>
              <a:ext uri="{FF2B5EF4-FFF2-40B4-BE49-F238E27FC236}">
                <a16:creationId xmlns:a16="http://schemas.microsoft.com/office/drawing/2014/main" id="{1D9F25D8-31EA-F643-6080-2A3B1AC03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775" y="2720975"/>
            <a:ext cx="1381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13" descr="4interns_withbot">
            <a:extLst>
              <a:ext uri="{FF2B5EF4-FFF2-40B4-BE49-F238E27FC236}">
                <a16:creationId xmlns:a16="http://schemas.microsoft.com/office/drawing/2014/main" id="{7FB660C3-499D-F380-A60B-9413C2D68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13" y="0"/>
            <a:ext cx="137001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CB7E2E-C931-A925-BE5F-966ED8FF719C}"/>
              </a:ext>
            </a:extLst>
          </p:cNvPr>
          <p:cNvSpPr/>
          <p:nvPr/>
        </p:nvSpPr>
        <p:spPr>
          <a:xfrm>
            <a:off x="6675438" y="3840163"/>
            <a:ext cx="2363787" cy="463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D79DA6-E973-3DF2-7BAD-DE4C0EED1528}"/>
              </a:ext>
            </a:extLst>
          </p:cNvPr>
          <p:cNvSpPr/>
          <p:nvPr/>
        </p:nvSpPr>
        <p:spPr>
          <a:xfrm>
            <a:off x="304800" y="588963"/>
            <a:ext cx="8610600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B2D32F-F97C-3738-63C6-0B338F19A506}"/>
              </a:ext>
            </a:extLst>
          </p:cNvPr>
          <p:cNvSpPr/>
          <p:nvPr/>
        </p:nvSpPr>
        <p:spPr>
          <a:xfrm>
            <a:off x="533400" y="3892550"/>
            <a:ext cx="8610600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3735" name="Text Box 3">
            <a:extLst>
              <a:ext uri="{FF2B5EF4-FFF2-40B4-BE49-F238E27FC236}">
                <a16:creationId xmlns:a16="http://schemas.microsoft.com/office/drawing/2014/main" id="{431E4561-9600-527F-1085-667896A9F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336550"/>
            <a:ext cx="96774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76242D"/>
                </a:solidFill>
                <a:latin typeface="Avenir Book" panose="02000503020000020003" pitchFamily="2" charset="0"/>
              </a:rPr>
              <a:t>Equity, Access, and Inclusion</a:t>
            </a:r>
          </a:p>
        </p:txBody>
      </p:sp>
      <p:pic>
        <p:nvPicPr>
          <p:cNvPr id="73736" name="Picture 15">
            <a:extLst>
              <a:ext uri="{FF2B5EF4-FFF2-40B4-BE49-F238E27FC236}">
                <a16:creationId xmlns:a16="http://schemas.microsoft.com/office/drawing/2014/main" id="{FA71BE5B-3D04-2C8B-29AE-36AEA45DF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9" r="23980"/>
          <a:stretch/>
        </p:blipFill>
        <p:spPr bwMode="auto">
          <a:xfrm>
            <a:off x="469900" y="1635455"/>
            <a:ext cx="5968999" cy="291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50F72D-860A-31F0-8065-E58FFA65C695}"/>
              </a:ext>
            </a:extLst>
          </p:cNvPr>
          <p:cNvSpPr txBox="1"/>
          <p:nvPr/>
        </p:nvSpPr>
        <p:spPr>
          <a:xfrm>
            <a:off x="6502399" y="1802928"/>
            <a:ext cx="2343150" cy="278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Universal Design for Learning</a:t>
            </a:r>
          </a:p>
          <a:p>
            <a:pPr marL="285750" indent="-285750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Varied Delivery Methods</a:t>
            </a:r>
          </a:p>
          <a:p>
            <a:pPr marL="285750" indent="-285750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EL Programming</a:t>
            </a:r>
          </a:p>
          <a:p>
            <a:pPr marL="285750" indent="-285750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Hands-On Learning</a:t>
            </a:r>
          </a:p>
          <a:p>
            <a:pPr marL="285750" indent="-285750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Action and Expression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8280C-427C-69FF-D46C-AB8CBC0C80CE}"/>
              </a:ext>
            </a:extLst>
          </p:cNvPr>
          <p:cNvSpPr txBox="1"/>
          <p:nvPr/>
        </p:nvSpPr>
        <p:spPr>
          <a:xfrm>
            <a:off x="469900" y="816659"/>
            <a:ext cx="830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rgbClr val="202124"/>
                </a:solidFill>
                <a:effectLst/>
                <a:latin typeface="+mn-lt"/>
              </a:rPr>
              <a:t>Identifying students' individual needs, removing barriers to access, and providing appropriate accommodations for those students who need them.</a:t>
            </a:r>
            <a:endParaRPr lang="en-US" dirty="0">
              <a:latin typeface="+mn-lt"/>
            </a:endParaRP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04F14727-C51E-F1EA-E8FA-950D1509EB54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6ABA31D4-678F-7B25-332E-3D26880CEC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8" name="Group 11">
                <a:extLst>
                  <a:ext uri="{FF2B5EF4-FFF2-40B4-BE49-F238E27FC236}">
                    <a16:creationId xmlns:a16="http://schemas.microsoft.com/office/drawing/2014/main" id="{2E9AA8B2-7A41-7FCE-DB79-96A66181CB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11" name="Text Box 6">
                  <a:extLst>
                    <a:ext uri="{FF2B5EF4-FFF2-40B4-BE49-F238E27FC236}">
                      <a16:creationId xmlns:a16="http://schemas.microsoft.com/office/drawing/2014/main" id="{283F932A-1695-31E9-2C46-A00AFB3397B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2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9C0445DE-48E6-73DE-C28E-9BD81E2527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43E34C09-989F-F203-1E14-944B17EB5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10" descr="Text&#10;&#10;Description automatically generated">
              <a:extLst>
                <a:ext uri="{FF2B5EF4-FFF2-40B4-BE49-F238E27FC236}">
                  <a16:creationId xmlns:a16="http://schemas.microsoft.com/office/drawing/2014/main" id="{50288391-0A40-2216-AFE8-5C7B5C84E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1BAC28-7706-234F-B0D7-9235C33B250C}"/>
              </a:ext>
            </a:extLst>
          </p:cNvPr>
          <p:cNvSpPr/>
          <p:nvPr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8306" name="Text Box 3">
            <a:extLst>
              <a:ext uri="{FF2B5EF4-FFF2-40B4-BE49-F238E27FC236}">
                <a16:creationId xmlns:a16="http://schemas.microsoft.com/office/drawing/2014/main" id="{40149464-C259-F433-6C1D-5134E349D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0" y="417513"/>
            <a:ext cx="96758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400">
                <a:latin typeface="Gotham Rounded Medium" panose="02000000000000000000" pitchFamily="2" charset="0"/>
              </a:rPr>
              <a:t>21</a:t>
            </a:r>
            <a:r>
              <a:rPr lang="en-US" altLang="en-US" sz="2400" baseline="30000">
                <a:latin typeface="Gotham Rounded Medium" panose="02000000000000000000" pitchFamily="2" charset="0"/>
              </a:rPr>
              <a:t>st</a:t>
            </a:r>
            <a:r>
              <a:rPr lang="en-US" altLang="en-US" sz="2400">
                <a:latin typeface="Gotham Rounded Medium" panose="02000000000000000000" pitchFamily="2" charset="0"/>
              </a:rPr>
              <a:t> Century Skills (See the 4 C’s below)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400">
                <a:latin typeface="Gotham Rounded Medium" panose="02000000000000000000" pitchFamily="2" charset="0"/>
              </a:rPr>
              <a:t>Common Core State Standards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400">
                <a:latin typeface="Gotham Rounded Medium" panose="02000000000000000000" pitchFamily="2" charset="0"/>
              </a:rPr>
              <a:t>Lifelong Learning</a:t>
            </a:r>
          </a:p>
          <a:p>
            <a:pPr eaLnBrk="1" hangingPunct="1">
              <a:spcBef>
                <a:spcPct val="50000"/>
              </a:spcBef>
              <a:buClr>
                <a:srgbClr val="E46C0A"/>
              </a:buClr>
              <a:buFont typeface="Courier New" panose="02070309020205020404" pitchFamily="49" charset="0"/>
              <a:buChar char="o"/>
            </a:pPr>
            <a:endParaRPr lang="en-US" altLang="en-US">
              <a:solidFill>
                <a:srgbClr val="336699"/>
              </a:solidFill>
              <a:latin typeface="Gotham Rounded Medium" panose="02000000000000000000" pitchFamily="2" charset="0"/>
            </a:endParaRPr>
          </a:p>
        </p:txBody>
      </p:sp>
      <p:sp>
        <p:nvSpPr>
          <p:cNvPr id="98307" name="Text Box 3">
            <a:extLst>
              <a:ext uri="{FF2B5EF4-FFF2-40B4-BE49-F238E27FC236}">
                <a16:creationId xmlns:a16="http://schemas.microsoft.com/office/drawing/2014/main" id="{FCACA611-3E2D-8589-D396-AB961F7ED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366713"/>
            <a:ext cx="9677400" cy="43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76242C"/>
                </a:solidFill>
                <a:latin typeface="Avenir Book" panose="02000503020000020003" pitchFamily="2" charset="0"/>
              </a:rPr>
              <a:t>Mastery of Core Academics</a:t>
            </a:r>
          </a:p>
        </p:txBody>
      </p:sp>
      <p:pic>
        <p:nvPicPr>
          <p:cNvPr id="66564" name="Picture 1" descr="Screen Shot 2016-08-23 at 1.22.40 PM.png">
            <a:extLst>
              <a:ext uri="{FF2B5EF4-FFF2-40B4-BE49-F238E27FC236}">
                <a16:creationId xmlns:a16="http://schemas.microsoft.com/office/drawing/2014/main" id="{9D13ABF0-933A-4145-B4B1-80381503D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22" y="2033588"/>
            <a:ext cx="1824334" cy="122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C44233F-4B1C-414B-915B-2DA1CC2E2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2" y="2033588"/>
            <a:ext cx="3098800" cy="305211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Gotham Rounded Medium"/>
              </a:rPr>
              <a:t>Complex Text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Gotham Rounded Medium"/>
              </a:rPr>
              <a:t>Academic Language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Gotham Rounded Medium"/>
              </a:rPr>
              <a:t>Evidence from Text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Gotham Rounded Medium"/>
              </a:rPr>
              <a:t>Building Knowledge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Gotham Rounded Medium"/>
              </a:rPr>
              <a:t>Content-Rich Nonfiction</a:t>
            </a:r>
          </a:p>
          <a:p>
            <a:pPr marL="457200" lvl="1" indent="0">
              <a:defRPr/>
            </a:pPr>
            <a:endParaRPr lang="en-US" sz="2400" dirty="0">
              <a:latin typeface="Gotham Rounded Medium"/>
              <a:ea typeface="ＭＳ Ｐゴシック" charset="0"/>
              <a:cs typeface="Gotham Rounded Medium"/>
            </a:endParaRPr>
          </a:p>
          <a:p>
            <a:pPr marL="571500" indent="-571500" eaLnBrk="1" hangingPunct="1">
              <a:spcBef>
                <a:spcPct val="50000"/>
              </a:spcBef>
              <a:buClr>
                <a:schemeClr val="accent6">
                  <a:lumMod val="75000"/>
                </a:schemeClr>
              </a:buClr>
              <a:buFont typeface="Courier New"/>
              <a:buChar char="o"/>
              <a:defRPr/>
            </a:pPr>
            <a:endParaRPr lang="en-US" dirty="0">
              <a:solidFill>
                <a:srgbClr val="336699"/>
              </a:solidFill>
              <a:latin typeface="Gotham Rounded Medium"/>
              <a:ea typeface="+mn-ea"/>
              <a:cs typeface="Gotham Rounded Medium"/>
            </a:endParaRPr>
          </a:p>
        </p:txBody>
      </p:sp>
      <p:pic>
        <p:nvPicPr>
          <p:cNvPr id="11" name="Picture 3" descr="Screen Shot 2016-08-23 at 1.22.51 PM.png">
            <a:extLst>
              <a:ext uri="{FF2B5EF4-FFF2-40B4-BE49-F238E27FC236}">
                <a16:creationId xmlns:a16="http://schemas.microsoft.com/office/drawing/2014/main" id="{C534F721-E354-114F-B191-1924EE688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21" y="3406506"/>
            <a:ext cx="1824335" cy="1166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AA413DB1-274F-1748-AEF7-A71ACCB89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055" y="1874915"/>
            <a:ext cx="3179763" cy="384207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Gotham Rounded Medium"/>
              </a:rPr>
              <a:t>Concepts and Skills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Gotham Rounded Medium"/>
              </a:rPr>
              <a:t>Problem Solving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Gotham Rounded Medium"/>
              </a:rPr>
              <a:t>Thinking Across Grades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Gotham Rounded Medium"/>
              </a:rPr>
              <a:t>Conceptual Understanding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Gotham Rounded Medium"/>
              </a:rPr>
              <a:t>Fluency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Gotham Rounded Medium"/>
              </a:rPr>
              <a:t>Application</a:t>
            </a:r>
          </a:p>
          <a:p>
            <a:pPr lvl="1">
              <a:spcAft>
                <a:spcPts val="800"/>
              </a:spcAft>
              <a:buFont typeface="Courier New"/>
              <a:buChar char="o"/>
              <a:defRPr/>
            </a:pPr>
            <a:endParaRPr lang="en-US" sz="2000" dirty="0">
              <a:latin typeface="+mj-lt"/>
              <a:ea typeface="ＭＳ Ｐゴシック" charset="0"/>
              <a:cs typeface="Gotham Rounded Medium"/>
            </a:endParaRPr>
          </a:p>
          <a:p>
            <a:pPr marL="457200" lvl="1" indent="0">
              <a:defRPr/>
            </a:pPr>
            <a:endParaRPr lang="en-US" sz="2400" dirty="0">
              <a:latin typeface="Gotham Rounded Medium"/>
              <a:ea typeface="ＭＳ Ｐゴシック" charset="0"/>
              <a:cs typeface="Gotham Rounded Medium"/>
            </a:endParaRPr>
          </a:p>
          <a:p>
            <a:pPr marL="571500" indent="-571500" eaLnBrk="1" hangingPunct="1">
              <a:spcBef>
                <a:spcPct val="50000"/>
              </a:spcBef>
              <a:buClr>
                <a:schemeClr val="accent6">
                  <a:lumMod val="75000"/>
                </a:schemeClr>
              </a:buClr>
              <a:buFont typeface="Courier New"/>
              <a:buChar char="o"/>
              <a:defRPr/>
            </a:pPr>
            <a:endParaRPr lang="en-US" dirty="0">
              <a:solidFill>
                <a:srgbClr val="336699"/>
              </a:solidFill>
              <a:latin typeface="Gotham Rounded Medium"/>
              <a:ea typeface="+mn-ea"/>
              <a:cs typeface="Gotham Rounded Medium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956C85C3-B56E-C160-C14D-9B0462FB2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6" y="913970"/>
            <a:ext cx="8625305" cy="116442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1" indent="0">
              <a:spcAft>
                <a:spcPts val="800"/>
              </a:spcAft>
              <a:defRPr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PreK - 12 standards-based curriculum that scaffolds to expectations for graduation and is aligned to the Manchester Academic Standards. </a:t>
            </a:r>
            <a:endParaRPr lang="en-US" sz="2400" dirty="0">
              <a:latin typeface="Gotham Rounded Medium"/>
              <a:ea typeface="ＭＳ Ｐゴシック" charset="0"/>
              <a:cs typeface="Gotham Rounded Medium"/>
            </a:endParaRPr>
          </a:p>
          <a:p>
            <a:pPr marL="571500" indent="-571500" eaLnBrk="1" hangingPunct="1">
              <a:spcBef>
                <a:spcPct val="50000"/>
              </a:spcBef>
              <a:buClr>
                <a:schemeClr val="accent6">
                  <a:lumMod val="75000"/>
                </a:schemeClr>
              </a:buClr>
              <a:buFont typeface="Courier New"/>
              <a:buChar char="o"/>
              <a:defRPr/>
            </a:pPr>
            <a:endParaRPr lang="en-US" dirty="0">
              <a:solidFill>
                <a:srgbClr val="336699"/>
              </a:solidFill>
              <a:latin typeface="Gotham Rounded Medium"/>
              <a:ea typeface="+mn-ea"/>
              <a:cs typeface="Gotham Rounded Medium"/>
            </a:endParaRP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CAFCA8E0-4CB3-D1EA-DEB4-E790D4C7DBED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8F455D0B-9B65-DA37-A905-6F931F3519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9" name="Group 11">
                <a:extLst>
                  <a:ext uri="{FF2B5EF4-FFF2-40B4-BE49-F238E27FC236}">
                    <a16:creationId xmlns:a16="http://schemas.microsoft.com/office/drawing/2014/main" id="{779E48C3-4E64-6361-953D-4F9AF77EE3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13" name="Text Box 6">
                  <a:extLst>
                    <a:ext uri="{FF2B5EF4-FFF2-40B4-BE49-F238E27FC236}">
                      <a16:creationId xmlns:a16="http://schemas.microsoft.com/office/drawing/2014/main" id="{D0D2B29B-91B1-C21E-C61F-0E00BE262C8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4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00E3E223-C6B1-3AB9-FE24-CC3AF46012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50BBEA80-5F69-4B97-2B82-790F613277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10" descr="Text&#10;&#10;Description automatically generated">
              <a:extLst>
                <a:ext uri="{FF2B5EF4-FFF2-40B4-BE49-F238E27FC236}">
                  <a16:creationId xmlns:a16="http://schemas.microsoft.com/office/drawing/2014/main" id="{C077C0A5-4FA0-2F95-4FC5-BBC2C056B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3">
            <a:extLst>
              <a:ext uri="{FF2B5EF4-FFF2-40B4-BE49-F238E27FC236}">
                <a16:creationId xmlns:a16="http://schemas.microsoft.com/office/drawing/2014/main" id="{99478C25-1EB0-2252-410F-B6558C4E3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349250"/>
            <a:ext cx="9677400" cy="4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 dirty="0">
                <a:solidFill>
                  <a:srgbClr val="76242C"/>
                </a:solidFill>
                <a:latin typeface="Avenir Book" panose="02000503020000020003" pitchFamily="2" charset="0"/>
              </a:rPr>
              <a:t>Push-In / Differentiated Instruction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53BBC29D-8219-7D46-9119-3F02D977D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900113"/>
            <a:ext cx="967581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Co-Teaching</a:t>
            </a:r>
          </a:p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Learning Stations</a:t>
            </a:r>
          </a:p>
          <a:p>
            <a:pPr marL="457200" lvl="1" indent="0">
              <a:defRPr/>
            </a:pPr>
            <a:endParaRPr lang="en-US" sz="2400" dirty="0">
              <a:latin typeface="Gotham Rounded Medium"/>
              <a:ea typeface="ＭＳ Ｐゴシック" charset="0"/>
              <a:cs typeface="Gotham Rounded Medium"/>
            </a:endParaRPr>
          </a:p>
          <a:p>
            <a:pPr marL="571500" indent="-571500" eaLnBrk="1" hangingPunct="1">
              <a:spcBef>
                <a:spcPct val="50000"/>
              </a:spcBef>
              <a:buClr>
                <a:schemeClr val="accent6">
                  <a:lumMod val="75000"/>
                </a:schemeClr>
              </a:buClr>
              <a:buFont typeface="Courier New"/>
              <a:buChar char="o"/>
              <a:defRPr/>
            </a:pPr>
            <a:endParaRPr lang="en-US" sz="2800" dirty="0">
              <a:solidFill>
                <a:srgbClr val="336699"/>
              </a:solidFill>
              <a:latin typeface="Gotham Rounded Medium"/>
              <a:ea typeface="+mn-ea"/>
              <a:cs typeface="Gotham Rounded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70C62F-2457-8B4A-B294-99DCC31316F7}"/>
              </a:ext>
            </a:extLst>
          </p:cNvPr>
          <p:cNvSpPr/>
          <p:nvPr/>
        </p:nvSpPr>
        <p:spPr>
          <a:xfrm>
            <a:off x="4541838" y="1878013"/>
            <a:ext cx="85725" cy="265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1E215F67-A04E-1643-AE50-D76FD4826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050" y="893763"/>
            <a:ext cx="967581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English Language Learners</a:t>
            </a:r>
          </a:p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Sub-Separate Programming</a:t>
            </a:r>
          </a:p>
          <a:p>
            <a:pPr marL="457200" lvl="1" indent="0">
              <a:defRPr/>
            </a:pPr>
            <a:endParaRPr lang="en-US" sz="2400" dirty="0">
              <a:latin typeface="Gotham Rounded Medium"/>
              <a:ea typeface="ＭＳ Ｐゴシック" charset="0"/>
              <a:cs typeface="Gotham Rounded Medium"/>
            </a:endParaRPr>
          </a:p>
          <a:p>
            <a:pPr marL="571500" indent="-571500" eaLnBrk="1" hangingPunct="1">
              <a:spcBef>
                <a:spcPct val="50000"/>
              </a:spcBef>
              <a:buClr>
                <a:schemeClr val="accent6">
                  <a:lumMod val="75000"/>
                </a:schemeClr>
              </a:buClr>
              <a:buFont typeface="Courier New"/>
              <a:buChar char="o"/>
              <a:defRPr/>
            </a:pPr>
            <a:endParaRPr lang="en-US" sz="2800" dirty="0">
              <a:solidFill>
                <a:srgbClr val="336699"/>
              </a:solidFill>
              <a:latin typeface="Gotham Rounded Medium"/>
              <a:ea typeface="+mn-ea"/>
              <a:cs typeface="Gotham Rounded Medium"/>
            </a:endParaRPr>
          </a:p>
        </p:txBody>
      </p:sp>
      <p:pic>
        <p:nvPicPr>
          <p:cNvPr id="102406" name="Picture 3">
            <a:extLst>
              <a:ext uri="{FF2B5EF4-FFF2-40B4-BE49-F238E27FC236}">
                <a16:creationId xmlns:a16="http://schemas.microsoft.com/office/drawing/2014/main" id="{47946825-0A2E-8AF1-EB58-2F874A188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1855788"/>
            <a:ext cx="2541587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11">
            <a:extLst>
              <a:ext uri="{FF2B5EF4-FFF2-40B4-BE49-F238E27FC236}">
                <a16:creationId xmlns:a16="http://schemas.microsoft.com/office/drawing/2014/main" id="{6FC94712-F5B8-DC33-2860-29FD4EFC3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860550"/>
            <a:ext cx="28733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5" descr="IMG_0974.JPG">
            <a:extLst>
              <a:ext uri="{FF2B5EF4-FFF2-40B4-BE49-F238E27FC236}">
                <a16:creationId xmlns:a16="http://schemas.microsoft.com/office/drawing/2014/main" id="{F9AF702E-EA42-123C-94FF-5039281B7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" r="7410" b="-430"/>
          <a:stretch>
            <a:fillRect/>
          </a:stretch>
        </p:blipFill>
        <p:spPr bwMode="auto">
          <a:xfrm>
            <a:off x="0" y="1860550"/>
            <a:ext cx="3551238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9D2FF569-1997-E083-8AE7-40AE59218E2A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EB6CD5FA-6058-1DBE-D13C-D6645DCC53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6" name="Group 11">
                <a:extLst>
                  <a:ext uri="{FF2B5EF4-FFF2-40B4-BE49-F238E27FC236}">
                    <a16:creationId xmlns:a16="http://schemas.microsoft.com/office/drawing/2014/main" id="{38D65F85-0D12-746C-77DB-11134015E0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9" name="Text Box 6">
                  <a:extLst>
                    <a:ext uri="{FF2B5EF4-FFF2-40B4-BE49-F238E27FC236}">
                      <a16:creationId xmlns:a16="http://schemas.microsoft.com/office/drawing/2014/main" id="{7E44D1C2-03CF-A1C2-9A94-C472E2993BB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0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B47E31C6-89DA-5111-2A47-BB9E12495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8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86A41BB8-4C03-3801-0679-FB7558FEF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10" descr="Text&#10;&#10;Description automatically generated">
              <a:extLst>
                <a:ext uri="{FF2B5EF4-FFF2-40B4-BE49-F238E27FC236}">
                  <a16:creationId xmlns:a16="http://schemas.microsoft.com/office/drawing/2014/main" id="{73E2929E-0D83-E48F-DBE9-D12C6F629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3">
            <a:extLst>
              <a:ext uri="{FF2B5EF4-FFF2-40B4-BE49-F238E27FC236}">
                <a16:creationId xmlns:a16="http://schemas.microsoft.com/office/drawing/2014/main" id="{5E967826-A82B-F9BA-2B82-32CD8986A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3" y="339725"/>
            <a:ext cx="96774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76242D"/>
                </a:solidFill>
                <a:latin typeface="Avenir Book" panose="02000503020000020003" pitchFamily="2" charset="0"/>
              </a:rPr>
              <a:t>21</a:t>
            </a:r>
            <a:r>
              <a:rPr lang="en-US" altLang="en-US" sz="3600" baseline="30000">
                <a:solidFill>
                  <a:srgbClr val="76242D"/>
                </a:solidFill>
                <a:latin typeface="Avenir Book" panose="02000503020000020003" pitchFamily="2" charset="0"/>
              </a:rPr>
              <a:t>st</a:t>
            </a:r>
            <a:r>
              <a:rPr lang="en-US" altLang="en-US" sz="3600">
                <a:solidFill>
                  <a:srgbClr val="76242D"/>
                </a:solidFill>
                <a:latin typeface="Avenir Book" panose="02000503020000020003" pitchFamily="2" charset="0"/>
              </a:rPr>
              <a:t> Century Skills</a:t>
            </a:r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id="{682AC1D6-ACFE-E8DF-9EEE-5AAC4706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338"/>
            <a:ext cx="91440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>
            <a:extLst>
              <a:ext uri="{FF2B5EF4-FFF2-40B4-BE49-F238E27FC236}">
                <a16:creationId xmlns:a16="http://schemas.microsoft.com/office/drawing/2014/main" id="{4F8AF2DA-D8D3-D74C-CD04-B2A214FA3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790575"/>
            <a:ext cx="7969250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B666EE-441F-5FD9-4D5F-6C86FC25CBD0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A423155-B0E9-25EE-137C-21B8174F0C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7BB3D99-30B5-B80B-2B74-F7175288F7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14" name="Text Box 6">
                  <a:extLst>
                    <a:ext uri="{FF2B5EF4-FFF2-40B4-BE49-F238E27FC236}">
                      <a16:creationId xmlns:a16="http://schemas.microsoft.com/office/drawing/2014/main" id="{142C72B5-C88A-13A1-7A49-423F49F21A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5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7FE1CCAB-3BFC-48FE-4AFB-118017B02E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B336F650-A760-859C-6043-E77C4BB2B6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742893D-C686-1ECC-1545-FEC262B3D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3">
            <a:extLst>
              <a:ext uri="{FF2B5EF4-FFF2-40B4-BE49-F238E27FC236}">
                <a16:creationId xmlns:a16="http://schemas.microsoft.com/office/drawing/2014/main" id="{9F877F3E-5975-D4AF-1279-0751F3866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334963"/>
            <a:ext cx="96774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76242C"/>
                </a:solidFill>
                <a:latin typeface="Avenir Book" panose="02000503020000020003" pitchFamily="2" charset="0"/>
              </a:rPr>
              <a:t>Community Schools</a:t>
            </a:r>
          </a:p>
        </p:txBody>
      </p:sp>
      <p:sp>
        <p:nvSpPr>
          <p:cNvPr id="73730" name="Text Box 3">
            <a:extLst>
              <a:ext uri="{FF2B5EF4-FFF2-40B4-BE49-F238E27FC236}">
                <a16:creationId xmlns:a16="http://schemas.microsoft.com/office/drawing/2014/main" id="{96E1337A-A933-9148-8726-8446E542E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839" y="771525"/>
            <a:ext cx="9675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cs typeface="Gotham Rounded Medium" charset="0"/>
              </a:rPr>
              <a:t>Parental Involvement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cs typeface="Gotham Rounded Medium" charset="0"/>
              </a:rPr>
              <a:t>Adult-World Connections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cs typeface="Gotham Rounded Medium" charset="0"/>
              </a:rPr>
              <a:t>Field Studies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FFF6A-EB5D-2342-AC1A-326CA7F046C7}"/>
              </a:ext>
            </a:extLst>
          </p:cNvPr>
          <p:cNvSpPr/>
          <p:nvPr/>
        </p:nvSpPr>
        <p:spPr>
          <a:xfrm>
            <a:off x="4137025" y="1878013"/>
            <a:ext cx="85725" cy="265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0117" name="Picture 2">
            <a:extLst>
              <a:ext uri="{FF2B5EF4-FFF2-40B4-BE49-F238E27FC236}">
                <a16:creationId xmlns:a16="http://schemas.microsoft.com/office/drawing/2014/main" id="{6A7EB0B6-6E72-CB7D-9E5E-CEE5086F4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2652"/>
          <a:stretch>
            <a:fillRect/>
          </a:stretch>
        </p:blipFill>
        <p:spPr bwMode="auto">
          <a:xfrm>
            <a:off x="6013450" y="2071688"/>
            <a:ext cx="3195638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5">
            <a:extLst>
              <a:ext uri="{FF2B5EF4-FFF2-40B4-BE49-F238E27FC236}">
                <a16:creationId xmlns:a16="http://schemas.microsoft.com/office/drawing/2014/main" id="{B2303752-9A71-30FF-AC6A-35ED3426D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275" y="2071688"/>
            <a:ext cx="3306763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05D50860-CEE1-C1E4-6E5C-78F37408A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9"/>
          <a:stretch/>
        </p:blipFill>
        <p:spPr bwMode="auto">
          <a:xfrm>
            <a:off x="3067051" y="2065337"/>
            <a:ext cx="2876550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0210ED71-0211-3AC7-1634-EFE3CB1EE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40" y="771525"/>
            <a:ext cx="5301900" cy="16619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Community Access and Engagement</a:t>
            </a:r>
          </a:p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School as Community Hub and Resource</a:t>
            </a:r>
          </a:p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Authentic Contexts</a:t>
            </a:r>
          </a:p>
          <a:p>
            <a:pPr marL="571500" indent="-571500" eaLnBrk="1" hangingPunct="1">
              <a:spcBef>
                <a:spcPct val="50000"/>
              </a:spcBef>
              <a:buClr>
                <a:schemeClr val="accent6">
                  <a:lumMod val="75000"/>
                </a:schemeClr>
              </a:buClr>
              <a:buFont typeface="Courier New"/>
              <a:buChar char="o"/>
              <a:defRPr/>
            </a:pPr>
            <a:endParaRPr lang="en-US" sz="2800" dirty="0">
              <a:solidFill>
                <a:srgbClr val="336699"/>
              </a:solidFill>
              <a:latin typeface="Gotham Rounded Medium"/>
              <a:ea typeface="+mn-ea"/>
              <a:cs typeface="Gotham Rounded Medium"/>
            </a:endParaRP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90FA8946-876D-D968-FF17-29F96A686657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52743750-8ED6-250A-63A4-EB2F607FBC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8" name="Group 11">
                <a:extLst>
                  <a:ext uri="{FF2B5EF4-FFF2-40B4-BE49-F238E27FC236}">
                    <a16:creationId xmlns:a16="http://schemas.microsoft.com/office/drawing/2014/main" id="{7D2ED7BB-140D-9620-EE95-427D175927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10" name="Text Box 6">
                  <a:extLst>
                    <a:ext uri="{FF2B5EF4-FFF2-40B4-BE49-F238E27FC236}">
                      <a16:creationId xmlns:a16="http://schemas.microsoft.com/office/drawing/2014/main" id="{423F2E94-2D69-D63C-C55C-0845AA8B3D4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1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BB908AD7-2D14-E2DD-4670-4EB93B5799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79F85D58-1481-567E-729A-0F11171CD7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10" descr="Text&#10;&#10;Description automatically generated">
              <a:extLst>
                <a:ext uri="{FF2B5EF4-FFF2-40B4-BE49-F238E27FC236}">
                  <a16:creationId xmlns:a16="http://schemas.microsoft.com/office/drawing/2014/main" id="{A649A78D-9554-FE7A-CFE7-79D6DBB77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D3A2B5B-FD65-8DF1-755F-D72A3C5B468D}"/>
              </a:ext>
            </a:extLst>
          </p:cNvPr>
          <p:cNvSpPr/>
          <p:nvPr/>
        </p:nvSpPr>
        <p:spPr>
          <a:xfrm>
            <a:off x="6675438" y="3840163"/>
            <a:ext cx="2363787" cy="463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0FD6F3-288F-67C3-85FD-82FA8FE243E5}"/>
              </a:ext>
            </a:extLst>
          </p:cNvPr>
          <p:cNvSpPr/>
          <p:nvPr/>
        </p:nvSpPr>
        <p:spPr>
          <a:xfrm>
            <a:off x="304800" y="588963"/>
            <a:ext cx="8610600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70EE20-4388-FEC9-BA7C-24F04211038A}"/>
              </a:ext>
            </a:extLst>
          </p:cNvPr>
          <p:cNvSpPr/>
          <p:nvPr/>
        </p:nvSpPr>
        <p:spPr>
          <a:xfrm>
            <a:off x="533400" y="3889375"/>
            <a:ext cx="8610600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6868" name="Picture 2">
            <a:extLst>
              <a:ext uri="{FF2B5EF4-FFF2-40B4-BE49-F238E27FC236}">
                <a16:creationId xmlns:a16="http://schemas.microsoft.com/office/drawing/2014/main" id="{27A95F2F-FC7B-7EC8-A33E-726B2BC10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350"/>
            <a:ext cx="9144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3">
            <a:extLst>
              <a:ext uri="{FF2B5EF4-FFF2-40B4-BE49-F238E27FC236}">
                <a16:creationId xmlns:a16="http://schemas.microsoft.com/office/drawing/2014/main" id="{C8820FF8-7AB8-0441-59D7-A5C4D9DB7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46075"/>
            <a:ext cx="96774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76242D"/>
                </a:solidFill>
                <a:latin typeface="Avenir Book" panose="02000503020000020003" pitchFamily="2" charset="0"/>
              </a:rPr>
              <a:t>The Visioning Process</a:t>
            </a:r>
          </a:p>
        </p:txBody>
      </p:sp>
      <p:grpSp>
        <p:nvGrpSpPr>
          <p:cNvPr id="36870" name="Group 7">
            <a:extLst>
              <a:ext uri="{FF2B5EF4-FFF2-40B4-BE49-F238E27FC236}">
                <a16:creationId xmlns:a16="http://schemas.microsoft.com/office/drawing/2014/main" id="{9A9D68D3-D215-DD5B-985B-62E7CA854C26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4238"/>
            <a:ext cx="7956550" cy="352425"/>
            <a:chOff x="593047" y="4694237"/>
            <a:chExt cx="7957906" cy="351794"/>
          </a:xfrm>
        </p:grpSpPr>
        <p:grpSp>
          <p:nvGrpSpPr>
            <p:cNvPr id="36871" name="Group 1">
              <a:extLst>
                <a:ext uri="{FF2B5EF4-FFF2-40B4-BE49-F238E27FC236}">
                  <a16:creationId xmlns:a16="http://schemas.microsoft.com/office/drawing/2014/main" id="{1BAB91E3-E173-3699-3A0E-AAC877C62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36873" name="Group 2">
                <a:extLst>
                  <a:ext uri="{FF2B5EF4-FFF2-40B4-BE49-F238E27FC236}">
                    <a16:creationId xmlns:a16="http://schemas.microsoft.com/office/drawing/2014/main" id="{806B7A0A-7256-1221-CF12-33D1936DDB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36875" name="Text Box 6">
                  <a:extLst>
                    <a:ext uri="{FF2B5EF4-FFF2-40B4-BE49-F238E27FC236}">
                      <a16:creationId xmlns:a16="http://schemas.microsoft.com/office/drawing/2014/main" id="{E71ED210-27DF-9F28-B5FE-45D44F5EA2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36876" name="Picture 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CEA0CD83-DA0D-8AD1-6F06-FBD5E1FDB4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6874" name="Picture 3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39EE54F2-8EB1-C380-5BAC-8010D39B54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6872" name="Picture 6" descr="Text&#10;&#10;Description automatically generated">
              <a:extLst>
                <a:ext uri="{FF2B5EF4-FFF2-40B4-BE49-F238E27FC236}">
                  <a16:creationId xmlns:a16="http://schemas.microsoft.com/office/drawing/2014/main" id="{91E5D6DA-818D-C4C6-23D1-CFC2792E3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853" y="469423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 descr="htmcommons 100dpi">
            <a:extLst>
              <a:ext uri="{FF2B5EF4-FFF2-40B4-BE49-F238E27FC236}">
                <a16:creationId xmlns:a16="http://schemas.microsoft.com/office/drawing/2014/main" id="{07BE76C3-8ADD-EB42-ED36-E6D2159AE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213" y="1277938"/>
            <a:ext cx="13716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15" descr="boy.jpg">
            <a:extLst>
              <a:ext uri="{FF2B5EF4-FFF2-40B4-BE49-F238E27FC236}">
                <a16:creationId xmlns:a16="http://schemas.microsoft.com/office/drawing/2014/main" id="{EC45C55E-80BB-83A3-A479-801294B68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775" y="2720975"/>
            <a:ext cx="1381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13" descr="4interns_withbot">
            <a:extLst>
              <a:ext uri="{FF2B5EF4-FFF2-40B4-BE49-F238E27FC236}">
                <a16:creationId xmlns:a16="http://schemas.microsoft.com/office/drawing/2014/main" id="{1F04F96A-1ABB-3F88-A49B-DF9C28E86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13" y="0"/>
            <a:ext cx="137001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E8845DF-F35D-81D6-5959-9459027862E5}"/>
              </a:ext>
            </a:extLst>
          </p:cNvPr>
          <p:cNvSpPr/>
          <p:nvPr/>
        </p:nvSpPr>
        <p:spPr>
          <a:xfrm>
            <a:off x="6675438" y="3840163"/>
            <a:ext cx="2363787" cy="463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2D3F41-EEA4-6DE6-4968-C90B3862FA4C}"/>
              </a:ext>
            </a:extLst>
          </p:cNvPr>
          <p:cNvSpPr/>
          <p:nvPr/>
        </p:nvSpPr>
        <p:spPr>
          <a:xfrm>
            <a:off x="304800" y="588963"/>
            <a:ext cx="8610600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E18E39-F3CE-4F16-A567-D4194ABA7CE2}"/>
              </a:ext>
            </a:extLst>
          </p:cNvPr>
          <p:cNvSpPr/>
          <p:nvPr/>
        </p:nvSpPr>
        <p:spPr>
          <a:xfrm>
            <a:off x="533400" y="3892550"/>
            <a:ext cx="8610600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1687" name="Text Box 3">
            <a:extLst>
              <a:ext uri="{FF2B5EF4-FFF2-40B4-BE49-F238E27FC236}">
                <a16:creationId xmlns:a16="http://schemas.microsoft.com/office/drawing/2014/main" id="{0C6608E7-032C-C06E-4931-3DA2469E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33375"/>
            <a:ext cx="9677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76242D"/>
                </a:solidFill>
                <a:latin typeface="Avenir Book" panose="02000503020000020003" pitchFamily="2" charset="0"/>
              </a:rPr>
              <a:t>Social Emotional Learning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449EA36F-E6A8-7F03-A117-3E93ED5DF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288" y="1536700"/>
            <a:ext cx="4610100" cy="3046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indent="-285750" eaLnBrk="1" hangingPunct="1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altLang="en-US" sz="2400" dirty="0">
                <a:latin typeface="Futura Lt BT Light" charset="0"/>
              </a:rPr>
              <a:t>Character education</a:t>
            </a:r>
          </a:p>
          <a:p>
            <a:pPr marL="285750" indent="-285750" eaLnBrk="1" hangingPunct="1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altLang="en-US" sz="2400" dirty="0">
                <a:latin typeface="Futura Lt BT Light" charset="0"/>
              </a:rPr>
              <a:t>Growth Mindset</a:t>
            </a:r>
          </a:p>
          <a:p>
            <a:pPr marL="285750" indent="-285750" eaLnBrk="1" hangingPunct="1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altLang="en-US" sz="2400" dirty="0">
                <a:latin typeface="Futura Lt BT Light" charset="0"/>
              </a:rPr>
              <a:t>Mental health </a:t>
            </a:r>
          </a:p>
          <a:p>
            <a:pPr marL="285750" indent="-285750" eaLnBrk="1" hangingPunct="1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altLang="en-US" sz="2400" dirty="0">
                <a:latin typeface="Futura Lt BT Light" charset="0"/>
              </a:rPr>
              <a:t>Mindfulness</a:t>
            </a:r>
          </a:p>
          <a:p>
            <a:pPr marL="285750" indent="-285750" eaLnBrk="1" hangingPunct="1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altLang="en-US" sz="2400" dirty="0">
                <a:latin typeface="Futura Lt BT Light" charset="0"/>
              </a:rPr>
              <a:t>Resilience and Grit</a:t>
            </a:r>
          </a:p>
          <a:p>
            <a:pPr marL="285750" indent="-285750" eaLnBrk="1" hangingPunct="1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altLang="en-US" sz="2400" dirty="0">
                <a:latin typeface="Futura Lt BT Light" charset="0"/>
              </a:rPr>
              <a:t>Classroom management</a:t>
            </a:r>
          </a:p>
          <a:p>
            <a:pPr marL="285750" indent="-285750" eaLnBrk="1" hangingPunct="1">
              <a:lnSpc>
                <a:spcPct val="50000"/>
              </a:lnSpc>
              <a:spcBef>
                <a:spcPct val="50000"/>
              </a:spcBef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endParaRPr lang="en-US" altLang="en-US" sz="2800" dirty="0">
              <a:latin typeface="Futura Lt BT Light" charset="0"/>
            </a:endParaRPr>
          </a:p>
        </p:txBody>
      </p:sp>
      <p:pic>
        <p:nvPicPr>
          <p:cNvPr id="71689" name="Picture 2">
            <a:extLst>
              <a:ext uri="{FF2B5EF4-FFF2-40B4-BE49-F238E27FC236}">
                <a16:creationId xmlns:a16="http://schemas.microsoft.com/office/drawing/2014/main" id="{E1DEBFA5-766E-BD2E-154B-8DA9C8369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4"/>
          <a:stretch>
            <a:fillRect/>
          </a:stretch>
        </p:blipFill>
        <p:spPr bwMode="auto">
          <a:xfrm>
            <a:off x="-230188" y="971550"/>
            <a:ext cx="4330701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4F267D4C-31A2-E564-F9CC-8B31E31C8F08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16DC9617-866B-A489-B2E3-38DD32911C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6" name="Group 11">
                <a:extLst>
                  <a:ext uri="{FF2B5EF4-FFF2-40B4-BE49-F238E27FC236}">
                    <a16:creationId xmlns:a16="http://schemas.microsoft.com/office/drawing/2014/main" id="{3D3E321F-1101-F51D-BDC1-78442FAA5D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8" name="Text Box 6">
                  <a:extLst>
                    <a:ext uri="{FF2B5EF4-FFF2-40B4-BE49-F238E27FC236}">
                      <a16:creationId xmlns:a16="http://schemas.microsoft.com/office/drawing/2014/main" id="{DDBF7AB1-9C30-8AE5-1A06-9A8700042E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0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7F60D6BB-3C46-2C08-2754-45AAA6A30D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D53EC422-36F4-AED4-FE96-7D2E0A5260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10" descr="Text&#10;&#10;Description automatically generated">
              <a:extLst>
                <a:ext uri="{FF2B5EF4-FFF2-40B4-BE49-F238E27FC236}">
                  <a16:creationId xmlns:a16="http://schemas.microsoft.com/office/drawing/2014/main" id="{EBA622E9-4CC8-D937-2AA1-2F54DE915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3">
            <a:extLst>
              <a:ext uri="{FF2B5EF4-FFF2-40B4-BE49-F238E27FC236}">
                <a16:creationId xmlns:a16="http://schemas.microsoft.com/office/drawing/2014/main" id="{74B4B1DD-0595-741F-98D6-C3308FC98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409575"/>
            <a:ext cx="9677400" cy="4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 dirty="0">
                <a:solidFill>
                  <a:srgbClr val="76242C"/>
                </a:solidFill>
                <a:latin typeface="Avenir Book" panose="02000503020000020003" pitchFamily="2" charset="0"/>
              </a:rPr>
              <a:t>Academic/Growth Mindset</a:t>
            </a:r>
          </a:p>
        </p:txBody>
      </p:sp>
      <p:pic>
        <p:nvPicPr>
          <p:cNvPr id="86018" name="Picture 2" descr="Screen Shot 2014-06-16 at 11.20.31 PM.png">
            <a:extLst>
              <a:ext uri="{FF2B5EF4-FFF2-40B4-BE49-F238E27FC236}">
                <a16:creationId xmlns:a16="http://schemas.microsoft.com/office/drawing/2014/main" id="{1A81DDD8-C892-5CD5-F951-B7F0F2213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872941"/>
            <a:ext cx="5495317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3">
            <a:extLst>
              <a:ext uri="{FF2B5EF4-FFF2-40B4-BE49-F238E27FC236}">
                <a16:creationId xmlns:a16="http://schemas.microsoft.com/office/drawing/2014/main" id="{F48506DC-A2F0-48A7-2008-348A49EFC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358" y="3513579"/>
            <a:ext cx="96774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n-US" altLang="en-US" sz="3200" dirty="0">
                <a:solidFill>
                  <a:srgbClr val="76242C"/>
                </a:solidFill>
                <a:latin typeface="Gotham Rounded Book" pitchFamily="2" charset="0"/>
              </a:rPr>
              <a:t>… </a:t>
            </a:r>
            <a:r>
              <a:rPr lang="en-US" altLang="en-US" sz="2800" dirty="0">
                <a:solidFill>
                  <a:srgbClr val="76242C"/>
                </a:solidFill>
                <a:latin typeface="Gotham Rounded Book" pitchFamily="2" charset="0"/>
              </a:rPr>
              <a:t>Integrity, responsibility and 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sz="2800" dirty="0">
                <a:solidFill>
                  <a:srgbClr val="76242C"/>
                </a:solidFill>
                <a:latin typeface="Gotham Rounded Book" pitchFamily="2" charset="0"/>
              </a:rPr>
              <a:t>Perseverance…</a:t>
            </a:r>
          </a:p>
        </p:txBody>
      </p:sp>
      <p:sp>
        <p:nvSpPr>
          <p:cNvPr id="86020" name="Text Box 3">
            <a:extLst>
              <a:ext uri="{FF2B5EF4-FFF2-40B4-BE49-F238E27FC236}">
                <a16:creationId xmlns:a16="http://schemas.microsoft.com/office/drawing/2014/main" id="{50CC611A-2882-0C4D-2AF5-D23E68B6F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5775" y="549275"/>
            <a:ext cx="48482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E46C0A"/>
                </a:solidFill>
                <a:latin typeface="Gotham Rounded Book" pitchFamily="2" charset="0"/>
              </a:rPr>
              <a:t>Moving beyond kids being just naturally good at math and science to providing examples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29FDD45F-59AA-59B5-6C6A-0C4B5C887879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DA2BFB3C-FBD9-DFF8-BD38-F36536C32C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7" name="Group 11">
                <a:extLst>
                  <a:ext uri="{FF2B5EF4-FFF2-40B4-BE49-F238E27FC236}">
                    <a16:creationId xmlns:a16="http://schemas.microsoft.com/office/drawing/2014/main" id="{A1DA47E3-1298-3833-3464-E8897E388D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9" name="Text Box 6">
                  <a:extLst>
                    <a:ext uri="{FF2B5EF4-FFF2-40B4-BE49-F238E27FC236}">
                      <a16:creationId xmlns:a16="http://schemas.microsoft.com/office/drawing/2014/main" id="{685C607A-F3B5-0B8C-53A5-1D8F121EA8F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0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56F18A83-7E40-7D2A-4D8A-A70F1F5DFD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8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C92A5C78-D3E3-C013-FF8F-34A697FF02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10" descr="Text&#10;&#10;Description automatically generated">
              <a:extLst>
                <a:ext uri="{FF2B5EF4-FFF2-40B4-BE49-F238E27FC236}">
                  <a16:creationId xmlns:a16="http://schemas.microsoft.com/office/drawing/2014/main" id="{B1258798-DD1E-9301-406A-AFD835565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3">
            <a:extLst>
              <a:ext uri="{FF2B5EF4-FFF2-40B4-BE49-F238E27FC236}">
                <a16:creationId xmlns:a16="http://schemas.microsoft.com/office/drawing/2014/main" id="{0C1BB3E0-F861-9E90-3B90-7D7663D58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376238"/>
            <a:ext cx="96774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76242D"/>
                </a:solidFill>
                <a:latin typeface="Avenir Book" panose="02000503020000020003" pitchFamily="2" charset="0"/>
              </a:rPr>
              <a:t>Personalized Learning Plans</a:t>
            </a:r>
          </a:p>
        </p:txBody>
      </p:sp>
      <p:sp>
        <p:nvSpPr>
          <p:cNvPr id="65538" name="Text Box 3">
            <a:extLst>
              <a:ext uri="{FF2B5EF4-FFF2-40B4-BE49-F238E27FC236}">
                <a16:creationId xmlns:a16="http://schemas.microsoft.com/office/drawing/2014/main" id="{EE743114-76A2-F996-C387-48CB80446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8" y="1162050"/>
            <a:ext cx="5153025" cy="31393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Calibri" panose="020F0502020204030204" pitchFamily="34" charset="0"/>
              </a:rPr>
              <a:t>Student Led Conferencing</a:t>
            </a:r>
          </a:p>
          <a:p>
            <a:pPr lvl="1"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Calibri" panose="020F0502020204030204" pitchFamily="34" charset="0"/>
              </a:rPr>
              <a:t>Portfolio Defenses</a:t>
            </a:r>
          </a:p>
          <a:p>
            <a:pPr lvl="1"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Calibri" panose="020F0502020204030204" pitchFamily="34" charset="0"/>
              </a:rPr>
              <a:t>Competency-Based Framework</a:t>
            </a:r>
          </a:p>
          <a:p>
            <a:pPr lvl="1"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Calibri" panose="020F0502020204030204" pitchFamily="34" charset="0"/>
              </a:rPr>
              <a:t>Learning Progressions Toward Mastery</a:t>
            </a:r>
          </a:p>
        </p:txBody>
      </p:sp>
      <p:pic>
        <p:nvPicPr>
          <p:cNvPr id="75779" name="Picture 2">
            <a:extLst>
              <a:ext uri="{FF2B5EF4-FFF2-40B4-BE49-F238E27FC236}">
                <a16:creationId xmlns:a16="http://schemas.microsoft.com/office/drawing/2014/main" id="{6F163ADC-EDAC-9577-E8F3-58974D96F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7"/>
          <a:stretch>
            <a:fillRect/>
          </a:stretch>
        </p:blipFill>
        <p:spPr bwMode="auto">
          <a:xfrm>
            <a:off x="5527675" y="1307307"/>
            <a:ext cx="3616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959948C6-04A2-1F2A-434F-207112F0C8F2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5E77E01A-2661-7884-2FA6-B9C959A5B6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7" name="Group 11">
                <a:extLst>
                  <a:ext uri="{FF2B5EF4-FFF2-40B4-BE49-F238E27FC236}">
                    <a16:creationId xmlns:a16="http://schemas.microsoft.com/office/drawing/2014/main" id="{EE4504A4-3BBC-A1CE-9A6F-0805DA1AF1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9" name="Text Box 6">
                  <a:extLst>
                    <a:ext uri="{FF2B5EF4-FFF2-40B4-BE49-F238E27FC236}">
                      <a16:creationId xmlns:a16="http://schemas.microsoft.com/office/drawing/2014/main" id="{6D124AF8-0C05-F702-6EFF-7CF4316C19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0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648060EE-C581-F54B-908E-CD5AB8EE1F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8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AF4112DB-498C-21DE-E8A5-80D7C24E9A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10" descr="Text&#10;&#10;Description automatically generated">
              <a:extLst>
                <a:ext uri="{FF2B5EF4-FFF2-40B4-BE49-F238E27FC236}">
                  <a16:creationId xmlns:a16="http://schemas.microsoft.com/office/drawing/2014/main" id="{F3F828FA-FF0C-3C25-D569-D21A8EE44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>
            <a:extLst>
              <a:ext uri="{FF2B5EF4-FFF2-40B4-BE49-F238E27FC236}">
                <a16:creationId xmlns:a16="http://schemas.microsoft.com/office/drawing/2014/main" id="{013AB836-0E82-AA3A-73E5-5142ADF7D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3" y="369888"/>
            <a:ext cx="9677400" cy="4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 dirty="0">
                <a:solidFill>
                  <a:srgbClr val="76242C"/>
                </a:solidFill>
                <a:latin typeface="Avenir Book" panose="02000503020000020003" pitchFamily="2" charset="0"/>
              </a:rPr>
              <a:t>Career Tech Education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0BDA36B4-71CC-2646-A6BD-91BF4BFE0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847725"/>
            <a:ext cx="9675813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Vocational/Academic Integration</a:t>
            </a:r>
          </a:p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Extended Learning Opportunities</a:t>
            </a:r>
          </a:p>
          <a:p>
            <a:pPr marL="457200" lvl="1" indent="0">
              <a:defRPr/>
            </a:pPr>
            <a:endParaRPr lang="en-US" sz="2400" dirty="0">
              <a:latin typeface="Gotham Rounded Medium"/>
              <a:ea typeface="ＭＳ Ｐゴシック" charset="0"/>
              <a:cs typeface="Gotham Rounded Medium"/>
            </a:endParaRPr>
          </a:p>
          <a:p>
            <a:pPr marL="571500" indent="-571500" eaLnBrk="1" hangingPunct="1">
              <a:spcBef>
                <a:spcPct val="50000"/>
              </a:spcBef>
              <a:buClr>
                <a:schemeClr val="accent6">
                  <a:lumMod val="75000"/>
                </a:schemeClr>
              </a:buClr>
              <a:buFont typeface="Courier New"/>
              <a:buChar char="o"/>
              <a:defRPr/>
            </a:pPr>
            <a:endParaRPr lang="en-US" dirty="0">
              <a:solidFill>
                <a:srgbClr val="336699"/>
              </a:solidFill>
              <a:latin typeface="Gotham Rounded Medium"/>
              <a:ea typeface="+mn-ea"/>
              <a:cs typeface="Gotham Rounded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F227E-E4DA-2F46-B63B-D6A34FFB6543}"/>
              </a:ext>
            </a:extLst>
          </p:cNvPr>
          <p:cNvSpPr/>
          <p:nvPr/>
        </p:nvSpPr>
        <p:spPr>
          <a:xfrm>
            <a:off x="6786563" y="1878013"/>
            <a:ext cx="85725" cy="265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083A46-C685-7749-A9D5-8B359AA50869}"/>
              </a:ext>
            </a:extLst>
          </p:cNvPr>
          <p:cNvSpPr/>
          <p:nvPr/>
        </p:nvSpPr>
        <p:spPr>
          <a:xfrm>
            <a:off x="2484438" y="1878013"/>
            <a:ext cx="84137" cy="265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9877" name="Picture 1" descr="IMG_5496.JPG">
            <a:extLst>
              <a:ext uri="{FF2B5EF4-FFF2-40B4-BE49-F238E27FC236}">
                <a16:creationId xmlns:a16="http://schemas.microsoft.com/office/drawing/2014/main" id="{A81D0492-B93A-1CA0-C939-2CE5C3F26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4213"/>
            <a:ext cx="377348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A05AFB-4549-4A4C-B8FC-30F44EF25098}"/>
              </a:ext>
            </a:extLst>
          </p:cNvPr>
          <p:cNvSpPr/>
          <p:nvPr/>
        </p:nvSpPr>
        <p:spPr>
          <a:xfrm>
            <a:off x="4530725" y="1895475"/>
            <a:ext cx="85725" cy="2655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9879" name="Picture 2" descr="Screen Shot 2015-03-12 at 10.25.08 PM.png">
            <a:extLst>
              <a:ext uri="{FF2B5EF4-FFF2-40B4-BE49-F238E27FC236}">
                <a16:creationId xmlns:a16="http://schemas.microsoft.com/office/drawing/2014/main" id="{43AA7528-81E4-8091-FCFA-5C6A458FA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1957388"/>
            <a:ext cx="361950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EDEC301D-4A10-DF43-AC4E-87009EF2B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838200"/>
            <a:ext cx="9675813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Career Pathways</a:t>
            </a:r>
          </a:p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Community Partners</a:t>
            </a:r>
          </a:p>
          <a:p>
            <a:pPr marL="457200" lvl="1" indent="0">
              <a:defRPr/>
            </a:pPr>
            <a:endParaRPr lang="en-US" sz="2400" dirty="0">
              <a:latin typeface="Gotham Rounded Medium"/>
              <a:ea typeface="ＭＳ Ｐゴシック" charset="0"/>
              <a:cs typeface="Gotham Rounded Medium"/>
            </a:endParaRPr>
          </a:p>
          <a:p>
            <a:pPr marL="571500" indent="-571500" eaLnBrk="1" hangingPunct="1">
              <a:spcBef>
                <a:spcPct val="50000"/>
              </a:spcBef>
              <a:buClr>
                <a:schemeClr val="accent6">
                  <a:lumMod val="75000"/>
                </a:schemeClr>
              </a:buClr>
              <a:buFont typeface="Courier New"/>
              <a:buChar char="o"/>
              <a:defRPr/>
            </a:pPr>
            <a:endParaRPr lang="en-US" dirty="0">
              <a:solidFill>
                <a:srgbClr val="336699"/>
              </a:solidFill>
              <a:latin typeface="Gotham Rounded Medium"/>
              <a:ea typeface="+mn-ea"/>
              <a:cs typeface="Gotham Rounded Medium"/>
            </a:endParaRP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7D295205-16AF-9542-BC32-28178CB13D7E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BF6C1C23-F1E9-4E92-F2F6-08034CB307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7" name="Group 11">
                <a:extLst>
                  <a:ext uri="{FF2B5EF4-FFF2-40B4-BE49-F238E27FC236}">
                    <a16:creationId xmlns:a16="http://schemas.microsoft.com/office/drawing/2014/main" id="{CF525A11-225A-2FCC-2375-5B35352454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10" name="Text Box 6">
                  <a:extLst>
                    <a:ext uri="{FF2B5EF4-FFF2-40B4-BE49-F238E27FC236}">
                      <a16:creationId xmlns:a16="http://schemas.microsoft.com/office/drawing/2014/main" id="{42275E4D-FB07-30C6-62B2-F3F2EDC463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3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BFC6EB93-F645-D95D-0220-5421E13FC3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28A83977-3202-0FBF-8BFC-0DD6446607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10" descr="Text&#10;&#10;Description automatically generated">
              <a:extLst>
                <a:ext uri="{FF2B5EF4-FFF2-40B4-BE49-F238E27FC236}">
                  <a16:creationId xmlns:a16="http://schemas.microsoft.com/office/drawing/2014/main" id="{126F89BC-76EC-BC89-7CFC-92569FA2A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3">
            <a:extLst>
              <a:ext uri="{FF2B5EF4-FFF2-40B4-BE49-F238E27FC236}">
                <a16:creationId xmlns:a16="http://schemas.microsoft.com/office/drawing/2014/main" id="{9F877F3E-5975-D4AF-1279-0751F3866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334963"/>
            <a:ext cx="96774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76242C"/>
                </a:solidFill>
                <a:latin typeface="Avenir Book" panose="02000503020000020003" pitchFamily="2" charset="0"/>
              </a:rPr>
              <a:t>English Language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FFF6A-EB5D-2342-AC1A-326CA7F046C7}"/>
              </a:ext>
            </a:extLst>
          </p:cNvPr>
          <p:cNvSpPr/>
          <p:nvPr/>
        </p:nvSpPr>
        <p:spPr>
          <a:xfrm>
            <a:off x="4137025" y="1878013"/>
            <a:ext cx="85725" cy="265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210ED71-0211-3AC7-1634-EFE3CB1EE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9" y="771526"/>
            <a:ext cx="847057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1" indent="0">
              <a:buClr>
                <a:schemeClr val="bg1">
                  <a:lumMod val="50000"/>
                </a:schemeClr>
              </a:buClr>
              <a:defRPr/>
            </a:pP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Understanding, reading, listening, speaking, and writing of the English language through the development of literacy and academic skills in grade level content areas</a:t>
            </a:r>
          </a:p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336699"/>
              </a:solidFill>
              <a:latin typeface="Gotham Rounded Medium"/>
              <a:ea typeface="+mn-ea"/>
              <a:cs typeface="Gotham Rounded Medium"/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E5A10DBF-65AD-0D5B-8414-4EAA1AA775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0" t="1240" r="1720"/>
          <a:stretch/>
        </p:blipFill>
        <p:spPr>
          <a:xfrm>
            <a:off x="614765" y="1876612"/>
            <a:ext cx="2680525" cy="2652068"/>
          </a:xfrm>
          <a:prstGeom prst="rect">
            <a:avLst/>
          </a:prstGeom>
        </p:spPr>
      </p:pic>
      <p:pic>
        <p:nvPicPr>
          <p:cNvPr id="17" name="Picture 16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3D629D33-23E1-A823-4FE7-CD9EBF1773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986" y="1880245"/>
            <a:ext cx="5181731" cy="264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28165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3">
            <a:extLst>
              <a:ext uri="{FF2B5EF4-FFF2-40B4-BE49-F238E27FC236}">
                <a16:creationId xmlns:a16="http://schemas.microsoft.com/office/drawing/2014/main" id="{17A72E63-E17E-B830-CD9E-E24AC71F7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11150"/>
            <a:ext cx="9677400" cy="4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 dirty="0">
                <a:solidFill>
                  <a:srgbClr val="76242C"/>
                </a:solidFill>
                <a:latin typeface="Avenir Book" panose="02000503020000020003" pitchFamily="2" charset="0"/>
              </a:rPr>
              <a:t>STEM and STEAM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4D8A455E-C750-3A49-BF40-6E927F2A1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846138"/>
            <a:ext cx="96758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STEM as meta-discipline</a:t>
            </a:r>
          </a:p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Art and Humanities as Glue</a:t>
            </a:r>
          </a:p>
          <a:p>
            <a:pPr marL="800100" lvl="1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Gotham Rounded Medium"/>
              </a:rPr>
              <a:t>Design Thinking Process</a:t>
            </a:r>
          </a:p>
          <a:p>
            <a:pPr marL="571500" indent="-571500" eaLnBrk="1" hangingPunct="1">
              <a:spcBef>
                <a:spcPct val="50000"/>
              </a:spcBef>
              <a:buClr>
                <a:schemeClr val="accent6">
                  <a:lumMod val="75000"/>
                </a:schemeClr>
              </a:buClr>
              <a:buFont typeface="Courier New"/>
              <a:buChar char="o"/>
              <a:defRPr/>
            </a:pPr>
            <a:endParaRPr lang="en-US" sz="2800" dirty="0">
              <a:solidFill>
                <a:srgbClr val="336699"/>
              </a:solidFill>
              <a:latin typeface="Gotham Rounded Medium"/>
              <a:ea typeface="+mn-ea"/>
              <a:cs typeface="Gotham Rounded Medium"/>
            </a:endParaRPr>
          </a:p>
        </p:txBody>
      </p:sp>
      <p:pic>
        <p:nvPicPr>
          <p:cNvPr id="88067" name="Picture 2" descr="IMG_0944.JPG">
            <a:extLst>
              <a:ext uri="{FF2B5EF4-FFF2-40B4-BE49-F238E27FC236}">
                <a16:creationId xmlns:a16="http://schemas.microsoft.com/office/drawing/2014/main" id="{C7307265-F863-3480-1C2F-CE41C88DB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313" y="2109788"/>
            <a:ext cx="2570162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 descr="IMG_1012.JPG">
            <a:extLst>
              <a:ext uri="{FF2B5EF4-FFF2-40B4-BE49-F238E27FC236}">
                <a16:creationId xmlns:a16="http://schemas.microsoft.com/office/drawing/2014/main" id="{88DB080D-D4D5-F28C-AEFD-5121785F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1966913"/>
            <a:ext cx="1844675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2" descr="Girl in STEM Lab HTH_.tif">
            <a:extLst>
              <a:ext uri="{FF2B5EF4-FFF2-40B4-BE49-F238E27FC236}">
                <a16:creationId xmlns:a16="http://schemas.microsoft.com/office/drawing/2014/main" id="{758D6A36-3CA5-03A3-7AD1-8009C391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66913"/>
            <a:ext cx="3395663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5" descr="STEAM graphic pyramid.jpg">
            <a:extLst>
              <a:ext uri="{FF2B5EF4-FFF2-40B4-BE49-F238E27FC236}">
                <a16:creationId xmlns:a16="http://schemas.microsoft.com/office/drawing/2014/main" id="{5DD32375-A818-1CFC-DF41-6035C4FF3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11150"/>
            <a:ext cx="235267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4CF4157C-22C9-1952-DED2-487B37FF9B43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5825"/>
            <a:ext cx="8074025" cy="350838"/>
            <a:chOff x="593047" y="4695477"/>
            <a:chExt cx="8074705" cy="350554"/>
          </a:xfrm>
        </p:grpSpPr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1293063D-2CBC-ED59-767F-B46780A4DD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6" name="Group 11">
                <a:extLst>
                  <a:ext uri="{FF2B5EF4-FFF2-40B4-BE49-F238E27FC236}">
                    <a16:creationId xmlns:a16="http://schemas.microsoft.com/office/drawing/2014/main" id="{29718FE1-FC45-2A80-7B5E-D70597FA96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8" name="Text Box 6">
                  <a:extLst>
                    <a:ext uri="{FF2B5EF4-FFF2-40B4-BE49-F238E27FC236}">
                      <a16:creationId xmlns:a16="http://schemas.microsoft.com/office/drawing/2014/main" id="{0323FB01-1B42-68F9-F86C-85205F08DF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9" name="Picture 15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EA0331FE-E3B3-21D6-4E80-C8FE2C03F7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" name="Picture 12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1A2F091D-190A-A73E-E309-D06FB4D7AF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10" descr="Text&#10;&#10;Description automatically generated">
              <a:extLst>
                <a:ext uri="{FF2B5EF4-FFF2-40B4-BE49-F238E27FC236}">
                  <a16:creationId xmlns:a16="http://schemas.microsoft.com/office/drawing/2014/main" id="{30AEE146-1916-FA95-90B5-3BE1380B1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2" y="469547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 descr="Text&#10;&#10;Description automatically generated">
            <a:extLst>
              <a:ext uri="{FF2B5EF4-FFF2-40B4-BE49-F238E27FC236}">
                <a16:creationId xmlns:a16="http://schemas.microsoft.com/office/drawing/2014/main" id="{2BE5CE99-AAD2-26E3-58EF-0F06DECEA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139825"/>
            <a:ext cx="4432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72626B22-A735-BA3A-03C9-B0DA4B578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2573338"/>
            <a:ext cx="9274176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5400" dirty="0">
                <a:solidFill>
                  <a:srgbClr val="76242D"/>
                </a:solidFill>
                <a:latin typeface="Avenir Book" panose="02000503020000020003" pitchFamily="2" charset="0"/>
                <a:ea typeface="+mn-ea"/>
                <a:cs typeface="Futura Lt BT Light"/>
              </a:rPr>
              <a:t>Design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5400" dirty="0">
                <a:latin typeface="Avenir Book" panose="02000503020000020003" pitchFamily="2" charset="0"/>
                <a:ea typeface="+mn-ea"/>
                <a:cs typeface="Futura Lt BT Light"/>
              </a:rPr>
              <a:t>Patterns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7200" dirty="0">
              <a:solidFill>
                <a:schemeClr val="accent6">
                  <a:lumMod val="75000"/>
                </a:schemeClr>
              </a:solidFill>
              <a:latin typeface="+mj-lt"/>
              <a:ea typeface="+mn-ea"/>
              <a:cs typeface="Gotham Rounded Book"/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C89F1E7-0A1A-9645-952E-90CE4F6F1E54}"/>
              </a:ext>
            </a:extLst>
          </p:cNvPr>
          <p:cNvSpPr txBox="1">
            <a:spLocks/>
          </p:cNvSpPr>
          <p:nvPr/>
        </p:nvSpPr>
        <p:spPr>
          <a:xfrm>
            <a:off x="4953000" y="171450"/>
            <a:ext cx="3886200" cy="858838"/>
          </a:xfrm>
          <a:prstGeom prst="rect">
            <a:avLst/>
          </a:prstGeom>
        </p:spPr>
        <p:txBody>
          <a:bodyPr lIns="91425" tIns="45713" rIns="91425" bIns="45713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200" kern="1400" spc="300" dirty="0">
                <a:latin typeface="Arial"/>
                <a:cs typeface="Arial"/>
              </a:rPr>
              <a:t>Safety and </a:t>
            </a:r>
          </a:p>
          <a:p>
            <a:pPr algn="l">
              <a:defRPr/>
            </a:pPr>
            <a:r>
              <a:rPr lang="en-US" sz="2200" kern="1400" spc="300" dirty="0">
                <a:latin typeface="Arial"/>
                <a:cs typeface="Arial"/>
              </a:rPr>
              <a:t>Security</a:t>
            </a:r>
          </a:p>
        </p:txBody>
      </p:sp>
      <p:pic>
        <p:nvPicPr>
          <p:cNvPr id="65538" name="Picture 4">
            <a:extLst>
              <a:ext uri="{FF2B5EF4-FFF2-40B4-BE49-F238E27FC236}">
                <a16:creationId xmlns:a16="http://schemas.microsoft.com/office/drawing/2014/main" id="{FF11F4B7-AA1C-39E3-54FB-D3BCBB8A5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84876"/>
            <a:ext cx="3284538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8">
            <a:extLst>
              <a:ext uri="{FF2B5EF4-FFF2-40B4-BE49-F238E27FC236}">
                <a16:creationId xmlns:a16="http://schemas.microsoft.com/office/drawing/2014/main" id="{69AE40EC-708E-E9D3-DFFB-C32417FEA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387850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Futura Book BT" panose="020B0502020204020303" pitchFamily="34" charset="0"/>
              </a:rPr>
              <a:t>SMMA</a:t>
            </a:r>
          </a:p>
        </p:txBody>
      </p:sp>
      <p:sp>
        <p:nvSpPr>
          <p:cNvPr id="65541" name="TextBox 8">
            <a:extLst>
              <a:ext uri="{FF2B5EF4-FFF2-40B4-BE49-F238E27FC236}">
                <a16:creationId xmlns:a16="http://schemas.microsoft.com/office/drawing/2014/main" id="{28536017-3225-35F5-3B31-BABB2045A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337050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Futura Book BT" panose="020B0502020204020303" pitchFamily="34" charset="0"/>
              </a:rPr>
              <a:t>Sanford Regional Technical Center – Lavelle Brensinger with New Vista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4672D833-DC90-733B-5486-B1EAF92B29C2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F87109A-C87B-239D-F1CA-34506680765E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DDED7DD3-2A4F-AD35-E8FC-860DB19213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  <p:pic>
        <p:nvPicPr>
          <p:cNvPr id="5" name="Picture 3">
            <a:extLst>
              <a:ext uri="{FF2B5EF4-FFF2-40B4-BE49-F238E27FC236}">
                <a16:creationId xmlns:a16="http://schemas.microsoft.com/office/drawing/2014/main" id="{C9D156D7-EF60-63EF-F217-8A095DEF6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213" y="1904001"/>
            <a:ext cx="4576762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BF03B90C-E7F8-DD69-6E84-D26C6F5FC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13" y="1284876"/>
            <a:ext cx="264318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BAEBF1-3627-8844-9076-D57F767DBE2E}"/>
              </a:ext>
            </a:extLst>
          </p:cNvPr>
          <p:cNvSpPr txBox="1">
            <a:spLocks/>
          </p:cNvSpPr>
          <p:nvPr/>
        </p:nvSpPr>
        <p:spPr>
          <a:xfrm>
            <a:off x="4754563" y="188913"/>
            <a:ext cx="3883025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198" kern="1400" spc="100" dirty="0">
                <a:latin typeface="Arial"/>
                <a:cs typeface="Arial"/>
              </a:rPr>
              <a:t>Welcoming Arrival</a:t>
            </a:r>
          </a:p>
          <a:p>
            <a:pPr algn="l">
              <a:defRPr/>
            </a:pPr>
            <a:r>
              <a:rPr lang="en-US" sz="2198" kern="1400" spc="100" dirty="0">
                <a:latin typeface="Arial"/>
                <a:cs typeface="Arial"/>
              </a:rPr>
              <a:t>Safe Drop-off/Pick-up</a:t>
            </a:r>
          </a:p>
        </p:txBody>
      </p:sp>
      <p:sp>
        <p:nvSpPr>
          <p:cNvPr id="61444" name="TextBox 8">
            <a:extLst>
              <a:ext uri="{FF2B5EF4-FFF2-40B4-BE49-F238E27FC236}">
                <a16:creationId xmlns:a16="http://schemas.microsoft.com/office/drawing/2014/main" id="{4FAD89F4-BE3E-FF7C-4806-E9B2F0156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4059238"/>
            <a:ext cx="4565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Stow Center School - SMMA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A31A40EF-DA1F-9E45-8D42-3B89E6014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2263" y="4408488"/>
            <a:ext cx="4565650" cy="24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000" dirty="0">
                <a:solidFill>
                  <a:schemeClr val="bg1"/>
                </a:solidFill>
              </a:rPr>
              <a:t>Sacred Heart - Sasaki</a:t>
            </a:r>
            <a:endParaRPr lang="en-US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46" name="Picture 4">
            <a:extLst>
              <a:ext uri="{FF2B5EF4-FFF2-40B4-BE49-F238E27FC236}">
                <a16:creationId xmlns:a16="http://schemas.microsoft.com/office/drawing/2014/main" id="{BD2B73F2-EB5C-2E85-F980-DE7431875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97"/>
          <a:stretch/>
        </p:blipFill>
        <p:spPr bwMode="auto">
          <a:xfrm>
            <a:off x="0" y="1304515"/>
            <a:ext cx="5861848" cy="331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F8C17195-36A6-144B-868C-8DB5F18D7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4394200"/>
            <a:ext cx="4565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Bancroft Elementary - SMMA</a:t>
            </a:r>
            <a:endParaRPr lang="en-US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9C712D9A-3601-4FBF-CE36-073AE2D95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229" y="4416425"/>
            <a:ext cx="4565650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00">
                <a:solidFill>
                  <a:schemeClr val="bg1"/>
                </a:solidFill>
                <a:latin typeface="+mj-lt"/>
              </a:rPr>
              <a:t>Wellington Elementary - JLA</a:t>
            </a:r>
            <a:endParaRPr lang="en-US" altLang="en-US" sz="8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1E01E861-A445-BB14-C515-AB6FDD13E539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61A1C2-28CF-6813-D351-473E6F464C6F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48079A97-B5A6-B248-FFC7-0664321671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  <p:pic>
        <p:nvPicPr>
          <p:cNvPr id="16" name="Picture 15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467E0E15-AB12-79EA-A79A-B2246662C6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r="62045" b="11639"/>
          <a:stretch/>
        </p:blipFill>
        <p:spPr>
          <a:xfrm>
            <a:off x="5930111" y="1304515"/>
            <a:ext cx="3213888" cy="3313511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ADEE700F-037B-203D-19D1-7B40C3C10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8315" y="4394200"/>
            <a:ext cx="4565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Winchester High School - SMMA</a:t>
            </a:r>
            <a:endParaRPr lang="en-US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F95CB05-56DA-D5B3-0B1F-681C7F3AA625}"/>
              </a:ext>
            </a:extLst>
          </p:cNvPr>
          <p:cNvSpPr txBox="1">
            <a:spLocks/>
          </p:cNvSpPr>
          <p:nvPr/>
        </p:nvSpPr>
        <p:spPr>
          <a:xfrm>
            <a:off x="4814888" y="182563"/>
            <a:ext cx="3886200" cy="857250"/>
          </a:xfrm>
          <a:prstGeom prst="rect">
            <a:avLst/>
          </a:prstGeom>
        </p:spPr>
        <p:txBody>
          <a:bodyPr lIns="91425" tIns="45713" rIns="91425" bIns="45713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200" kern="1400" spc="100" dirty="0">
                <a:latin typeface="Arial"/>
                <a:cs typeface="Arial"/>
              </a:rPr>
              <a:t>Wayfinding and  Streetscapes</a:t>
            </a:r>
          </a:p>
        </p:txBody>
      </p:sp>
      <p:pic>
        <p:nvPicPr>
          <p:cNvPr id="75778" name="Picture 6" descr="htmreception.tif">
            <a:extLst>
              <a:ext uri="{FF2B5EF4-FFF2-40B4-BE49-F238E27FC236}">
                <a16:creationId xmlns:a16="http://schemas.microsoft.com/office/drawing/2014/main" id="{C2F17682-044D-44D5-1929-F4E1DB7E5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2" r="4640"/>
          <a:stretch>
            <a:fillRect/>
          </a:stretch>
        </p:blipFill>
        <p:spPr bwMode="auto">
          <a:xfrm>
            <a:off x="-3175" y="1165225"/>
            <a:ext cx="424973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8">
            <a:extLst>
              <a:ext uri="{FF2B5EF4-FFF2-40B4-BE49-F238E27FC236}">
                <a16:creationId xmlns:a16="http://schemas.microsoft.com/office/drawing/2014/main" id="{FAF7584E-E767-67E9-452D-8429594B3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4416425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chemeClr val="bg1"/>
                </a:solidFill>
              </a:rPr>
              <a:t>High Tech Middle - Carrier Johnson with  New Vista</a:t>
            </a:r>
          </a:p>
        </p:txBody>
      </p:sp>
      <p:pic>
        <p:nvPicPr>
          <p:cNvPr id="75781" name="Picture 2">
            <a:extLst>
              <a:ext uri="{FF2B5EF4-FFF2-40B4-BE49-F238E27FC236}">
                <a16:creationId xmlns:a16="http://schemas.microsoft.com/office/drawing/2014/main" id="{BB954785-880F-8847-B2CC-55BD5CD9A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/>
          <a:stretch>
            <a:fillRect/>
          </a:stretch>
        </p:blipFill>
        <p:spPr bwMode="auto">
          <a:xfrm>
            <a:off x="4348163" y="1165225"/>
            <a:ext cx="4795837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Box 8">
            <a:extLst>
              <a:ext uri="{FF2B5EF4-FFF2-40B4-BE49-F238E27FC236}">
                <a16:creationId xmlns:a16="http://schemas.microsoft.com/office/drawing/2014/main" id="{D1B750E2-6826-F324-E023-07F25D172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8163" y="4395788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chemeClr val="bg1"/>
                </a:solidFill>
                <a:latin typeface="Futura Lt BT Light" panose="020B0402020204020303" pitchFamily="34" charset="0"/>
              </a:rPr>
              <a:t>Lunenburg Middle High School – Tappé Architects 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6EA5AF0A-AD50-D34D-35EC-B39CB789C7CD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6DCE1A8-B389-3D50-D29A-4D69E0CF6623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1525A287-AD9D-D882-559B-DB2EF849E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C1BED4-B246-FFAD-A894-DB994B59D62D}"/>
              </a:ext>
            </a:extLst>
          </p:cNvPr>
          <p:cNvSpPr/>
          <p:nvPr/>
        </p:nvSpPr>
        <p:spPr>
          <a:xfrm>
            <a:off x="6675438" y="3840163"/>
            <a:ext cx="2363787" cy="463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3B6FA5-7D30-1EA8-E808-2E72D359F1D0}"/>
              </a:ext>
            </a:extLst>
          </p:cNvPr>
          <p:cNvSpPr/>
          <p:nvPr/>
        </p:nvSpPr>
        <p:spPr>
          <a:xfrm>
            <a:off x="304800" y="588963"/>
            <a:ext cx="8610600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AF53B5-B9DF-7D9A-07AD-2E89905C1BD4}"/>
              </a:ext>
            </a:extLst>
          </p:cNvPr>
          <p:cNvSpPr/>
          <p:nvPr/>
        </p:nvSpPr>
        <p:spPr>
          <a:xfrm>
            <a:off x="533400" y="3889375"/>
            <a:ext cx="8610600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8916" name="Picture 6">
            <a:extLst>
              <a:ext uri="{FF2B5EF4-FFF2-40B4-BE49-F238E27FC236}">
                <a16:creationId xmlns:a16="http://schemas.microsoft.com/office/drawing/2014/main" id="{2F7372AE-4ABF-02AC-5FA7-3CABAEC3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1189038"/>
            <a:ext cx="327183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D5196E-97BB-B12B-F6EE-DFC5F18CC0CE}"/>
              </a:ext>
            </a:extLst>
          </p:cNvPr>
          <p:cNvSpPr txBox="1"/>
          <p:nvPr/>
        </p:nvSpPr>
        <p:spPr>
          <a:xfrm>
            <a:off x="538163" y="123825"/>
            <a:ext cx="4405312" cy="46474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76242D"/>
                </a:solidFill>
                <a:latin typeface="Avenir Book" panose="02000503020000020003" pitchFamily="2" charset="0"/>
              </a:rPr>
              <a:t>Virtual Visioning</a:t>
            </a:r>
          </a:p>
          <a:p>
            <a:pPr>
              <a:defRPr/>
            </a:pPr>
            <a:endParaRPr lang="en-US" sz="2400" dirty="0">
              <a:solidFill>
                <a:srgbClr val="F49A20"/>
              </a:solidFill>
              <a:latin typeface="Futura Bk BT" pitchFamily="34" charset="0"/>
            </a:endParaRPr>
          </a:p>
          <a:p>
            <a:pPr marL="342900" indent="-342900">
              <a:spcAft>
                <a:spcPts val="4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</a:rPr>
              <a:t>Shorter Workshops</a:t>
            </a:r>
          </a:p>
          <a:p>
            <a:pPr marL="342900" indent="-342900">
              <a:spcAft>
                <a:spcPts val="4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</a:rPr>
              <a:t>Highly Interactive</a:t>
            </a:r>
          </a:p>
          <a:p>
            <a:pPr marL="342900" indent="-342900">
              <a:spcAft>
                <a:spcPts val="4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</a:rPr>
              <a:t>Breakout Groups Discussions</a:t>
            </a:r>
          </a:p>
          <a:p>
            <a:pPr marL="342900" indent="-342900">
              <a:spcAft>
                <a:spcPts val="4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</a:rPr>
              <a:t>Chat Function Feedback</a:t>
            </a:r>
          </a:p>
          <a:p>
            <a:pPr marL="342900" indent="-342900">
              <a:spcAft>
                <a:spcPts val="4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</a:rPr>
              <a:t>Google Docs Info Collection</a:t>
            </a:r>
          </a:p>
          <a:p>
            <a:pPr marL="342900" indent="-342900">
              <a:spcAft>
                <a:spcPts val="4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</a:rPr>
              <a:t>Interactive Software for Real-Time feedback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F49A20"/>
              </a:solidFill>
              <a:latin typeface="Futura Bk BT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F49A20"/>
              </a:solidFill>
              <a:latin typeface="Futura Bk BT" pitchFamily="34" charset="0"/>
            </a:endParaRPr>
          </a:p>
        </p:txBody>
      </p:sp>
      <p:grpSp>
        <p:nvGrpSpPr>
          <p:cNvPr id="38918" name="Group 2">
            <a:extLst>
              <a:ext uri="{FF2B5EF4-FFF2-40B4-BE49-F238E27FC236}">
                <a16:creationId xmlns:a16="http://schemas.microsoft.com/office/drawing/2014/main" id="{40EB65C0-E23A-8E69-AB38-92103E3F0874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4238"/>
            <a:ext cx="7956550" cy="352425"/>
            <a:chOff x="593047" y="4694237"/>
            <a:chExt cx="7957906" cy="351794"/>
          </a:xfrm>
        </p:grpSpPr>
        <p:grpSp>
          <p:nvGrpSpPr>
            <p:cNvPr id="38919" name="Group 3">
              <a:extLst>
                <a:ext uri="{FF2B5EF4-FFF2-40B4-BE49-F238E27FC236}">
                  <a16:creationId xmlns:a16="http://schemas.microsoft.com/office/drawing/2014/main" id="{A646FA62-26B6-9CE9-8C46-15E9720EB1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38921" name="Group 5">
                <a:extLst>
                  <a:ext uri="{FF2B5EF4-FFF2-40B4-BE49-F238E27FC236}">
                    <a16:creationId xmlns:a16="http://schemas.microsoft.com/office/drawing/2014/main" id="{B1F842DB-5549-52EE-CEC5-A3CFFFEBEE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38923" name="Text Box 6">
                  <a:extLst>
                    <a:ext uri="{FF2B5EF4-FFF2-40B4-BE49-F238E27FC236}">
                      <a16:creationId xmlns:a16="http://schemas.microsoft.com/office/drawing/2014/main" id="{56AF7D6A-A4AC-0482-8698-D67E1D48FFD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38924" name="Picture 9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D4D63A96-64A3-6324-F854-3A24DE3949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8922" name="Picture 6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DF0CF336-069A-692B-64D6-7607517231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8920" name="Picture 4" descr="Text&#10;&#10;Description automatically generated">
              <a:extLst>
                <a:ext uri="{FF2B5EF4-FFF2-40B4-BE49-F238E27FC236}">
                  <a16:creationId xmlns:a16="http://schemas.microsoft.com/office/drawing/2014/main" id="{9550FEB4-184C-B30B-32AE-C9683ABF8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853" y="469423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B3B1E4-792F-914E-98D6-17C6DA3F0348}"/>
              </a:ext>
            </a:extLst>
          </p:cNvPr>
          <p:cNvSpPr txBox="1">
            <a:spLocks/>
          </p:cNvSpPr>
          <p:nvPr/>
        </p:nvSpPr>
        <p:spPr>
          <a:xfrm>
            <a:off x="4953000" y="171450"/>
            <a:ext cx="3886200" cy="8588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200" kern="1400" spc="300" dirty="0">
                <a:latin typeface="Arial"/>
                <a:cs typeface="Arial"/>
              </a:rPr>
              <a:t>Natural</a:t>
            </a:r>
          </a:p>
          <a:p>
            <a:pPr algn="l">
              <a:defRPr/>
            </a:pPr>
            <a:r>
              <a:rPr lang="en-US" sz="2200" kern="1400" spc="300" dirty="0">
                <a:latin typeface="Arial"/>
                <a:cs typeface="Arial"/>
              </a:rPr>
              <a:t>Light</a:t>
            </a:r>
          </a:p>
        </p:txBody>
      </p:sp>
      <p:sp>
        <p:nvSpPr>
          <p:cNvPr id="135170" name="TextBox 8">
            <a:extLst>
              <a:ext uri="{FF2B5EF4-FFF2-40B4-BE49-F238E27FC236}">
                <a16:creationId xmlns:a16="http://schemas.microsoft.com/office/drawing/2014/main" id="{CEF259D6-58AD-6CFE-1AFC-BC54C2250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488" y="42418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</a:rPr>
              <a:t>HTHCV  K-8 – Studio E</a:t>
            </a:r>
          </a:p>
        </p:txBody>
      </p:sp>
      <p:sp>
        <p:nvSpPr>
          <p:cNvPr id="135172" name="TextBox 8">
            <a:extLst>
              <a:ext uri="{FF2B5EF4-FFF2-40B4-BE49-F238E27FC236}">
                <a16:creationId xmlns:a16="http://schemas.microsoft.com/office/drawing/2014/main" id="{55F909E1-E657-1BEB-6C3B-9EFE4FFB1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050" y="4135438"/>
            <a:ext cx="3338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</a:rPr>
              <a:t>Field School - JLA</a:t>
            </a:r>
          </a:p>
        </p:txBody>
      </p:sp>
      <p:pic>
        <p:nvPicPr>
          <p:cNvPr id="135173" name="Picture 11">
            <a:extLst>
              <a:ext uri="{FF2B5EF4-FFF2-40B4-BE49-F238E27FC236}">
                <a16:creationId xmlns:a16="http://schemas.microsoft.com/office/drawing/2014/main" id="{82D3E3B4-E972-F021-D6E6-851EFF177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56" y="1089025"/>
            <a:ext cx="5240338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4" name="TextBox 13">
            <a:extLst>
              <a:ext uri="{FF2B5EF4-FFF2-40B4-BE49-F238E27FC236}">
                <a16:creationId xmlns:a16="http://schemas.microsoft.com/office/drawing/2014/main" id="{134FDFD2-BB86-BC49-CD0D-B27D3D7B7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482" y="4410310"/>
            <a:ext cx="4572000" cy="21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>
                <a:solidFill>
                  <a:schemeClr val="bg1"/>
                </a:solidFill>
              </a:rPr>
              <a:t>MLK Lower School Perkins Eastman</a:t>
            </a:r>
          </a:p>
        </p:txBody>
      </p:sp>
      <p:sp>
        <p:nvSpPr>
          <p:cNvPr id="135175" name="TextBox 13">
            <a:extLst>
              <a:ext uri="{FF2B5EF4-FFF2-40B4-BE49-F238E27FC236}">
                <a16:creationId xmlns:a16="http://schemas.microsoft.com/office/drawing/2014/main" id="{AC713576-4E24-5B0A-4D90-27F9DAD4B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" y="4379913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solidFill>
                  <a:schemeClr val="bg1"/>
                </a:solidFill>
              </a:rPr>
              <a:t>The Field School - Perkins Eastman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B8D40B42-9A10-6864-8361-7692EC738DEF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61A6E66-4FB5-B3EE-BBE2-EE87F335E2C1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C0AA9B57-E7AA-4F4B-054F-CDC7BD7176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F83D4166-F480-8ED0-A4CA-16C2DBB4F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r="24179"/>
          <a:stretch/>
        </p:blipFill>
        <p:spPr bwMode="auto">
          <a:xfrm>
            <a:off x="0" y="1089025"/>
            <a:ext cx="4051216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4FB76AE4-3901-C800-1FF4-765D8BCD4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7" y="4432038"/>
            <a:ext cx="3429000" cy="1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85" rIns="68569" bIns="34285">
            <a:spAutoFit/>
          </a:bodyPr>
          <a:lstStyle/>
          <a:p>
            <a:r>
              <a:rPr lang="en-US" altLang="en-US" sz="800">
                <a:solidFill>
                  <a:schemeClr val="bg1"/>
                </a:solidFill>
                <a:latin typeface="Futura Book BT" panose="020B0502020204020303" pitchFamily="34" charset="0"/>
              </a:rPr>
              <a:t>Oracle d.Tech High School </a:t>
            </a:r>
            <a:r>
              <a:rPr lang="mr-IN" altLang="en-US" sz="800">
                <a:solidFill>
                  <a:schemeClr val="bg1"/>
                </a:solidFill>
                <a:latin typeface="Futura Book BT" panose="020B0502020204020303" pitchFamily="34" charset="0"/>
                <a:ea typeface="Mangal" panose="02040503050203030202" pitchFamily="18" charset="0"/>
              </a:rPr>
              <a:t>–</a:t>
            </a:r>
            <a:r>
              <a:rPr lang="en-US" altLang="en-US" sz="800">
                <a:solidFill>
                  <a:schemeClr val="bg1"/>
                </a:solidFill>
                <a:latin typeface="Futura Book BT" panose="020B0502020204020303" pitchFamily="34" charset="0"/>
              </a:rPr>
              <a:t> DES with New Vista </a:t>
            </a:r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DC95C50-5519-1E68-F472-F2448C314D99}"/>
              </a:ext>
            </a:extLst>
          </p:cNvPr>
          <p:cNvSpPr txBox="1">
            <a:spLocks/>
          </p:cNvSpPr>
          <p:nvPr/>
        </p:nvSpPr>
        <p:spPr>
          <a:xfrm>
            <a:off x="4989691" y="182705"/>
            <a:ext cx="3881438" cy="5730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198" kern="1400" spc="300" dirty="0">
                <a:latin typeface="Arial"/>
                <a:cs typeface="Arial"/>
              </a:rPr>
              <a:t>Sustainability/</a:t>
            </a:r>
          </a:p>
          <a:p>
            <a:pPr algn="l">
              <a:defRPr/>
            </a:pPr>
            <a:r>
              <a:rPr lang="en-US" sz="2198" kern="1400" spc="300" dirty="0">
                <a:latin typeface="Arial"/>
                <a:cs typeface="Arial"/>
              </a:rPr>
              <a:t>Building as Teacher</a:t>
            </a:r>
          </a:p>
        </p:txBody>
      </p:sp>
      <p:sp>
        <p:nvSpPr>
          <p:cNvPr id="221186" name="TextBox 9">
            <a:extLst>
              <a:ext uri="{FF2B5EF4-FFF2-40B4-BE49-F238E27FC236}">
                <a16:creationId xmlns:a16="http://schemas.microsoft.com/office/drawing/2014/main" id="{559C46A5-D3C5-EB68-B4A5-017F814B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4173538"/>
            <a:ext cx="4568825" cy="33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599">
                <a:solidFill>
                  <a:schemeClr val="bg1"/>
                </a:solidFill>
              </a:rPr>
              <a:t>High Tech High – NTD and New Vista</a:t>
            </a:r>
          </a:p>
        </p:txBody>
      </p:sp>
      <p:pic>
        <p:nvPicPr>
          <p:cNvPr id="107523" name="Picture 7">
            <a:extLst>
              <a:ext uri="{FF2B5EF4-FFF2-40B4-BE49-F238E27FC236}">
                <a16:creationId xmlns:a16="http://schemas.microsoft.com/office/drawing/2014/main" id="{4E0CAD04-4E19-72DD-8391-8BBDCFD2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6988"/>
            <a:ext cx="4364038" cy="245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B8231B-E042-4D07-885E-75767A710306}"/>
              </a:ext>
            </a:extLst>
          </p:cNvPr>
          <p:cNvSpPr/>
          <p:nvPr/>
        </p:nvSpPr>
        <p:spPr>
          <a:xfrm flipH="1">
            <a:off x="4549775" y="1106488"/>
            <a:ext cx="44450" cy="348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7526" name="Picture 7">
            <a:extLst>
              <a:ext uri="{FF2B5EF4-FFF2-40B4-BE49-F238E27FC236}">
                <a16:creationId xmlns:a16="http://schemas.microsoft.com/office/drawing/2014/main" id="{8CD95FDB-6DA8-18A4-87E3-9D3AFAC2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714" y="1420813"/>
            <a:ext cx="311069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5FC882-6A66-A856-18A8-9F4ADA488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4" y="4117434"/>
            <a:ext cx="1663700" cy="2154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HTHCV – Studio 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A127B5-AD8E-C95C-8081-A13DAAE5C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4173538"/>
            <a:ext cx="4567238" cy="24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999" dirty="0">
                <a:solidFill>
                  <a:schemeClr val="bg1"/>
                </a:solidFill>
              </a:rPr>
              <a:t>High Tech Elementary North County C – Studio E</a:t>
            </a:r>
          </a:p>
        </p:txBody>
      </p:sp>
      <p:pic>
        <p:nvPicPr>
          <p:cNvPr id="107529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9E07D945-5EBA-F3FA-5795-729F8BB36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"/>
          <a:stretch/>
        </p:blipFill>
        <p:spPr bwMode="auto">
          <a:xfrm>
            <a:off x="2684456" y="1420813"/>
            <a:ext cx="2810566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D4C1FA-3D5E-9467-B2F1-5A87A884F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493" y="4099382"/>
            <a:ext cx="1663700" cy="2154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Ayer - SMMA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61792159-9DDE-1EC3-2EBD-0D513F6A7C34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ED7E17-C4F7-9694-015E-88C0D8645373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D05E7F4B-38FE-8EDE-D3A3-79B4148F8C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573FD88-6FC2-9ACC-8638-7A7C590837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r="2418"/>
          <a:stretch/>
        </p:blipFill>
        <p:spPr bwMode="auto">
          <a:xfrm>
            <a:off x="5548942" y="1427163"/>
            <a:ext cx="1898571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18749-F842-8855-8D60-8494471F1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70" y="1390797"/>
            <a:ext cx="16637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D98CE3D-A16D-22CC-EAD7-144121933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70" y="2829072"/>
            <a:ext cx="1687513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2742C2-D780-1C6D-4D62-7B5E5BBB3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142" y="4105732"/>
            <a:ext cx="1663700" cy="2154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MLK Upper – Perkins Eastman</a:t>
            </a: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07FE7F7-BD52-FA95-7419-202A1017442B}"/>
              </a:ext>
            </a:extLst>
          </p:cNvPr>
          <p:cNvSpPr txBox="1">
            <a:spLocks/>
          </p:cNvSpPr>
          <p:nvPr/>
        </p:nvSpPr>
        <p:spPr>
          <a:xfrm>
            <a:off x="4953000" y="173038"/>
            <a:ext cx="3883025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198" kern="1400" spc="300" dirty="0">
                <a:latin typeface="Arial"/>
                <a:cs typeface="Arial"/>
              </a:rPr>
              <a:t>Agile</a:t>
            </a:r>
          </a:p>
          <a:p>
            <a:pPr algn="l">
              <a:defRPr/>
            </a:pPr>
            <a:r>
              <a:rPr lang="en-US" sz="2198" kern="1400" spc="300" dirty="0">
                <a:latin typeface="Arial"/>
                <a:cs typeface="Arial"/>
              </a:rPr>
              <a:t>Classrooms</a:t>
            </a:r>
          </a:p>
        </p:txBody>
      </p:sp>
      <p:sp>
        <p:nvSpPr>
          <p:cNvPr id="95234" name="TextBox 1">
            <a:extLst>
              <a:ext uri="{FF2B5EF4-FFF2-40B4-BE49-F238E27FC236}">
                <a16:creationId xmlns:a16="http://schemas.microsoft.com/office/drawing/2014/main" id="{54B21D14-710A-2E38-9818-130630FDC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213" y="4059238"/>
            <a:ext cx="2513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QKA</a:t>
            </a:r>
          </a:p>
        </p:txBody>
      </p:sp>
      <p:pic>
        <p:nvPicPr>
          <p:cNvPr id="95235" name="Picture 1">
            <a:extLst>
              <a:ext uri="{FF2B5EF4-FFF2-40B4-BE49-F238E27FC236}">
                <a16:creationId xmlns:a16="http://schemas.microsoft.com/office/drawing/2014/main" id="{DFB3FBFB-52A7-1829-8C31-A29CF534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462088"/>
            <a:ext cx="277812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9572" name="Group 12">
            <a:extLst>
              <a:ext uri="{FF2B5EF4-FFF2-40B4-BE49-F238E27FC236}">
                <a16:creationId xmlns:a16="http://schemas.microsoft.com/office/drawing/2014/main" id="{AF5AF1F4-0C5B-D1F8-C669-177028288F9B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076160-C555-B355-F581-AA20D1BB8ADE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788" name="TextBox 13">
              <a:extLst>
                <a:ext uri="{FF2B5EF4-FFF2-40B4-BE49-F238E27FC236}">
                  <a16:creationId xmlns:a16="http://schemas.microsoft.com/office/drawing/2014/main" id="{BA845DE9-7AE7-5EF3-1E95-223248441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2DECB6F-55DA-363E-39B0-4DAD981BB560}"/>
              </a:ext>
            </a:extLst>
          </p:cNvPr>
          <p:cNvSpPr txBox="1"/>
          <p:nvPr/>
        </p:nvSpPr>
        <p:spPr>
          <a:xfrm>
            <a:off x="560388" y="3535363"/>
            <a:ext cx="4568825" cy="244475"/>
          </a:xfrm>
          <a:prstGeom prst="rect">
            <a:avLst/>
          </a:prstGeom>
          <a:noFill/>
        </p:spPr>
        <p:txBody>
          <a:bodyPr lIns="91340" tIns="45671" rIns="91340" bIns="45671">
            <a:spAutoFit/>
          </a:bodyPr>
          <a:lstStyle/>
          <a:p>
            <a:pPr>
              <a:defRPr/>
            </a:pPr>
            <a:r>
              <a:rPr lang="en-US" sz="999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SMMA</a:t>
            </a:r>
          </a:p>
        </p:txBody>
      </p:sp>
      <p:pic>
        <p:nvPicPr>
          <p:cNvPr id="95238" name="Picture 1">
            <a:extLst>
              <a:ext uri="{FF2B5EF4-FFF2-40B4-BE49-F238E27FC236}">
                <a16:creationId xmlns:a16="http://schemas.microsoft.com/office/drawing/2014/main" id="{6BA35B7D-FADE-9F7F-AA7F-04A8F4527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1462088"/>
            <a:ext cx="486727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TextBox 13">
            <a:extLst>
              <a:ext uri="{FF2B5EF4-FFF2-40B4-BE49-F238E27FC236}">
                <a16:creationId xmlns:a16="http://schemas.microsoft.com/office/drawing/2014/main" id="{12A6721A-7D49-F913-9F77-D734F9D3F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4452938"/>
            <a:ext cx="4567238" cy="230187"/>
          </a:xfrm>
          <a:prstGeom prst="rect">
            <a:avLst/>
          </a:prstGeom>
          <a:noFill/>
          <a:ln>
            <a:noFill/>
          </a:ln>
        </p:spPr>
        <p:txBody>
          <a:bodyPr lIns="91340" tIns="45671" rIns="91340" bIns="4567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99" dirty="0">
                <a:solidFill>
                  <a:schemeClr val="bg1"/>
                </a:solidFill>
              </a:rPr>
              <a:t>MLK Lower School - Perkins Eastman</a:t>
            </a:r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4CF190E-8FD2-2286-E1C0-892F42200C86}"/>
              </a:ext>
            </a:extLst>
          </p:cNvPr>
          <p:cNvSpPr txBox="1">
            <a:spLocks/>
          </p:cNvSpPr>
          <p:nvPr/>
        </p:nvSpPr>
        <p:spPr>
          <a:xfrm>
            <a:off x="4953000" y="176213"/>
            <a:ext cx="3883025" cy="8540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398" kern="1400" spc="300" dirty="0">
                <a:latin typeface="Arial"/>
                <a:cs typeface="Arial"/>
              </a:rPr>
              <a:t>Classroom Neighborhoods</a:t>
            </a:r>
          </a:p>
        </p:txBody>
      </p:sp>
      <p:sp>
        <p:nvSpPr>
          <p:cNvPr id="55298" name="TextBox 7">
            <a:extLst>
              <a:ext uri="{FF2B5EF4-FFF2-40B4-BE49-F238E27FC236}">
                <a16:creationId xmlns:a16="http://schemas.microsoft.com/office/drawing/2014/main" id="{BB795788-1E2D-E2B2-4F9F-26CDCFA5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22450" y="312738"/>
            <a:ext cx="6013450" cy="731837"/>
          </a:xfrm>
          <a:prstGeom prst="rect">
            <a:avLst/>
          </a:prstGeom>
          <a:noFill/>
          <a:ln>
            <a:noFill/>
          </a:ln>
        </p:spPr>
        <p:txBody>
          <a:bodyPr lIns="57097" tIns="28549" rIns="57097" bIns="285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599" b="1">
                <a:solidFill>
                  <a:srgbClr val="FFFFFF"/>
                </a:solidFill>
                <a:latin typeface="Arial" panose="020B0604020202020204" pitchFamily="34" charset="0"/>
              </a:rPr>
              <a:t>New School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797" b="1">
                <a:solidFill>
                  <a:srgbClr val="FFFFFF"/>
                </a:solidFill>
                <a:latin typeface="Arial" panose="020B0604020202020204" pitchFamily="34" charset="0"/>
              </a:rPr>
              <a:t>Design Patterns</a:t>
            </a:r>
          </a:p>
        </p:txBody>
      </p:sp>
      <p:pic>
        <p:nvPicPr>
          <p:cNvPr id="97283" name="Picture 2">
            <a:extLst>
              <a:ext uri="{FF2B5EF4-FFF2-40B4-BE49-F238E27FC236}">
                <a16:creationId xmlns:a16="http://schemas.microsoft.com/office/drawing/2014/main" id="{A3BCA855-B2C7-7417-DEA0-CF0D7C695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035050"/>
            <a:ext cx="730885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11">
            <a:extLst>
              <a:ext uri="{FF2B5EF4-FFF2-40B4-BE49-F238E27FC236}">
                <a16:creationId xmlns:a16="http://schemas.microsoft.com/office/drawing/2014/main" id="{CBA147A0-71AD-2108-E1CF-B5023D5A2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2471738"/>
            <a:ext cx="1770062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770A54-5307-8ED5-5666-084C169C1C84}"/>
              </a:ext>
            </a:extLst>
          </p:cNvPr>
          <p:cNvSpPr/>
          <p:nvPr/>
        </p:nvSpPr>
        <p:spPr>
          <a:xfrm>
            <a:off x="5716588" y="3875088"/>
            <a:ext cx="2738437" cy="127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141EE3-37F8-86C6-3309-44AA09C30C9C}"/>
              </a:ext>
            </a:extLst>
          </p:cNvPr>
          <p:cNvSpPr/>
          <p:nvPr/>
        </p:nvSpPr>
        <p:spPr>
          <a:xfrm>
            <a:off x="552450" y="1017588"/>
            <a:ext cx="2738438" cy="615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EFDA64-6790-B218-91AC-A92CDD31270F}"/>
              </a:ext>
            </a:extLst>
          </p:cNvPr>
          <p:cNvSpPr txBox="1"/>
          <p:nvPr/>
        </p:nvSpPr>
        <p:spPr>
          <a:xfrm>
            <a:off x="4989513" y="4267200"/>
            <a:ext cx="4567237" cy="244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99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West Bridgewater MHS – </a:t>
            </a:r>
            <a:r>
              <a:rPr lang="en-US" sz="999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Flansburgh</a:t>
            </a:r>
            <a:r>
              <a:rPr lang="en-US" sz="999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/ New Vista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1A5DDB3E-3FAF-0DE7-725A-7BCE55B3340B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5D6592-93AA-B6CC-DBA8-DDA5E2FC6453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94ADC894-2B03-A618-4920-79DCDE561D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FABF1C-8B17-4C40-BA10-B09BB19E6207}"/>
              </a:ext>
            </a:extLst>
          </p:cNvPr>
          <p:cNvSpPr txBox="1">
            <a:spLocks/>
          </p:cNvSpPr>
          <p:nvPr/>
        </p:nvSpPr>
        <p:spPr>
          <a:xfrm>
            <a:off x="4654550" y="-155575"/>
            <a:ext cx="4489450" cy="9699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198" kern="1400" spc="300" dirty="0">
              <a:latin typeface="Arial"/>
              <a:cs typeface="Arial"/>
            </a:endParaRPr>
          </a:p>
          <a:p>
            <a:pPr algn="l">
              <a:defRPr/>
            </a:pPr>
            <a:r>
              <a:rPr lang="en-US" sz="2198" kern="1400" spc="300" dirty="0">
                <a:latin typeface="Arial"/>
                <a:cs typeface="Arial"/>
              </a:rPr>
              <a:t>Extended </a:t>
            </a:r>
          </a:p>
          <a:p>
            <a:pPr algn="l">
              <a:defRPr/>
            </a:pPr>
            <a:r>
              <a:rPr lang="en-US" sz="2198" kern="1400" spc="300" dirty="0">
                <a:latin typeface="Arial"/>
                <a:cs typeface="Arial"/>
              </a:rPr>
              <a:t>Learning Spaces</a:t>
            </a:r>
          </a:p>
        </p:txBody>
      </p:sp>
      <p:sp>
        <p:nvSpPr>
          <p:cNvPr id="139267" name="TextBox 8">
            <a:extLst>
              <a:ext uri="{FF2B5EF4-FFF2-40B4-BE49-F238E27FC236}">
                <a16:creationId xmlns:a16="http://schemas.microsoft.com/office/drawing/2014/main" id="{73C459E7-DCA6-AE4B-9BA8-8982E7647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900" y="4240213"/>
            <a:ext cx="4568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1199">
                <a:solidFill>
                  <a:schemeClr val="bg1"/>
                </a:solidFill>
              </a:rPr>
              <a:t>HTHCV  K-8 – Studio E</a:t>
            </a:r>
          </a:p>
        </p:txBody>
      </p:sp>
      <p:sp>
        <p:nvSpPr>
          <p:cNvPr id="77827" name="TextBox 16">
            <a:extLst>
              <a:ext uri="{FF2B5EF4-FFF2-40B4-BE49-F238E27FC236}">
                <a16:creationId xmlns:a16="http://schemas.microsoft.com/office/drawing/2014/main" id="{40D7830E-F6EC-DB77-D843-0F2B85311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5" y="4478338"/>
            <a:ext cx="34290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85" rIns="68569" bIns="34285">
            <a:spAutoFit/>
          </a:bodyPr>
          <a:lstStyle/>
          <a:p>
            <a:r>
              <a:rPr lang="en-US" altLang="en-US" sz="900">
                <a:solidFill>
                  <a:schemeClr val="bg1"/>
                </a:solidFill>
              </a:rPr>
              <a:t>Da Vinci Wiseburn HS </a:t>
            </a:r>
            <a:r>
              <a:rPr lang="mr-IN" altLang="en-US" sz="900">
                <a:solidFill>
                  <a:schemeClr val="bg1"/>
                </a:solidFill>
                <a:ea typeface="Mangal" panose="02040503050203030202" pitchFamily="18" charset="0"/>
              </a:rPr>
              <a:t>–</a:t>
            </a:r>
            <a:r>
              <a:rPr lang="en-US" altLang="en-US" sz="900">
                <a:solidFill>
                  <a:schemeClr val="bg1"/>
                </a:solidFill>
              </a:rPr>
              <a:t> Gensler with New Vista</a:t>
            </a:r>
          </a:p>
        </p:txBody>
      </p:sp>
      <p:pic>
        <p:nvPicPr>
          <p:cNvPr id="77829" name="Picture 5">
            <a:extLst>
              <a:ext uri="{FF2B5EF4-FFF2-40B4-BE49-F238E27FC236}">
                <a16:creationId xmlns:a16="http://schemas.microsoft.com/office/drawing/2014/main" id="{6299AB41-0272-49BE-0126-E0F0127DD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5"/>
          <a:stretch/>
        </p:blipFill>
        <p:spPr bwMode="auto">
          <a:xfrm>
            <a:off x="4764125" y="1166342"/>
            <a:ext cx="43798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C0DE4B-E383-0A44-AAF4-1C147F636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528" y="4446588"/>
            <a:ext cx="5195888" cy="21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00" dirty="0">
                <a:solidFill>
                  <a:schemeClr val="bg1"/>
                </a:solidFill>
                <a:latin typeface="+mj-lt"/>
              </a:rPr>
              <a:t>Da Vinci Schools – Gensler with New Vista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DB15285E-9B19-9D5A-A2D7-A490E01D7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00" y="6012398"/>
            <a:ext cx="4568825" cy="276225"/>
          </a:xfrm>
          <a:prstGeom prst="rect">
            <a:avLst/>
          </a:prstGeom>
          <a:noFill/>
          <a:ln>
            <a:noFill/>
          </a:ln>
        </p:spPr>
        <p:txBody>
          <a:bodyPr lIns="91340" tIns="45671" rIns="91340" bIns="45671">
            <a:spAutoFit/>
          </a:bodyPr>
          <a:lstStyle/>
          <a:p>
            <a:pPr>
              <a:defRPr/>
            </a:pPr>
            <a:r>
              <a:rPr lang="en-US" altLang="en-US" sz="1199" dirty="0" err="1">
                <a:solidFill>
                  <a:schemeClr val="bg1"/>
                </a:solidFill>
              </a:rPr>
              <a:t>Birralee</a:t>
            </a:r>
            <a:r>
              <a:rPr lang="en-US" altLang="en-US" sz="1199" dirty="0">
                <a:solidFill>
                  <a:schemeClr val="bg1"/>
                </a:solidFill>
              </a:rPr>
              <a:t> Primary  / School Thompson Architects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CED934-702E-158E-0759-AA107E21C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3" y="4400964"/>
            <a:ext cx="51958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000" dirty="0">
                <a:solidFill>
                  <a:schemeClr val="bg1"/>
                </a:solidFill>
                <a:latin typeface="+mj-lt"/>
              </a:rPr>
              <a:t>Sanford HS– Lavallee with New Vista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5034A0BF-7598-69BD-D16C-523EA18CE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34" r="14935"/>
          <a:stretch/>
        </p:blipFill>
        <p:spPr bwMode="auto">
          <a:xfrm>
            <a:off x="0" y="1166342"/>
            <a:ext cx="4716924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D884E440-845B-31A9-E3BA-D1BAE6726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3" y="4446018"/>
            <a:ext cx="4086301" cy="21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  <a:latin typeface="+mj-lt"/>
              </a:rPr>
              <a:t>Ivan Smith Elementary - </a:t>
            </a:r>
            <a:r>
              <a:rPr lang="en-US" altLang="en-US" sz="800" dirty="0" err="1">
                <a:solidFill>
                  <a:schemeClr val="bg1"/>
                </a:solidFill>
                <a:latin typeface="+mj-lt"/>
              </a:rPr>
              <a:t>Tappé</a:t>
            </a:r>
            <a:r>
              <a:rPr lang="en-US" altLang="en-US" sz="800" dirty="0">
                <a:solidFill>
                  <a:schemeClr val="bg1"/>
                </a:solidFill>
                <a:latin typeface="+mj-lt"/>
              </a:rPr>
              <a:t> Architects</a:t>
            </a:r>
            <a:endParaRPr lang="en-US" altLang="en-US" sz="800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id="{42946E24-8C98-D90A-CF6D-40EB743091B9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21DC83-32F0-3D83-F68A-724B846FA3D6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91062B75-2D1E-3B81-633F-6EB4BD52D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8">
            <a:extLst>
              <a:ext uri="{FF2B5EF4-FFF2-40B4-BE49-F238E27FC236}">
                <a16:creationId xmlns:a16="http://schemas.microsoft.com/office/drawing/2014/main" id="{61845067-5B5C-99D9-58D6-6A7B1F9D2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"/>
          <a:stretch/>
        </p:blipFill>
        <p:spPr bwMode="auto">
          <a:xfrm>
            <a:off x="509520" y="2813383"/>
            <a:ext cx="2672907" cy="176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AAFAE5-DC74-8661-9DAF-0B970B4B3413}"/>
              </a:ext>
            </a:extLst>
          </p:cNvPr>
          <p:cNvSpPr txBox="1">
            <a:spLocks/>
          </p:cNvSpPr>
          <p:nvPr/>
        </p:nvSpPr>
        <p:spPr>
          <a:xfrm>
            <a:off x="509520" y="3794847"/>
            <a:ext cx="6859588" cy="784225"/>
          </a:xfrm>
          <a:prstGeom prst="rect">
            <a:avLst/>
          </a:prstGeom>
        </p:spPr>
        <p:txBody>
          <a:bodyPr lIns="68598" tIns="34299" rIns="68598" bIns="34299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00B5E2"/>
                </a:solidFill>
                <a:latin typeface="HelveticaNeue LT 55 Roman" panose="020B06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Bancroft Elementary – SMMA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EFEF68-A8CF-9265-20F5-AE8AB937C75B}"/>
              </a:ext>
            </a:extLst>
          </p:cNvPr>
          <p:cNvSpPr txBox="1">
            <a:spLocks/>
          </p:cNvSpPr>
          <p:nvPr/>
        </p:nvSpPr>
        <p:spPr>
          <a:xfrm>
            <a:off x="4918432" y="169863"/>
            <a:ext cx="3883025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198" kern="1400" spc="300" dirty="0">
                <a:latin typeface="Arial"/>
                <a:cs typeface="Arial"/>
              </a:rPr>
              <a:t>Outdoor Play</a:t>
            </a:r>
          </a:p>
          <a:p>
            <a:pPr algn="l">
              <a:defRPr/>
            </a:pPr>
            <a:r>
              <a:rPr lang="en-US" sz="2198" kern="1400" spc="300" dirty="0">
                <a:latin typeface="Arial"/>
                <a:cs typeface="Arial"/>
              </a:rPr>
              <a:t>and Learning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1ACC9EA4-3031-31C7-6889-F49ADD66ADA1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A255496-5F87-5DDB-7F72-F62984643957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4B83D073-C9B7-9B2F-7908-DDCEB58F67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4F7366E9-7ACE-36F8-E4F6-A1687069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18" y="1116013"/>
            <a:ext cx="5296552" cy="348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44AD88D9-A6AE-D380-F127-B0A6701CE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695" y="4363628"/>
            <a:ext cx="4572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800" dirty="0">
                <a:solidFill>
                  <a:schemeClr val="bg1"/>
                </a:solidFill>
                <a:latin typeface="Futura Book BT" panose="020B0502020204020303" pitchFamily="34" charset="0"/>
              </a:rPr>
              <a:t>Minuteman Tech – KBA with Locker Planning and New Vista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AB8CA-77D1-D7C4-AEB6-6D2FEE1D2E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20" y="1116013"/>
            <a:ext cx="2681798" cy="1649938"/>
          </a:xfrm>
          <a:prstGeom prst="rect">
            <a:avLst/>
          </a:prstGeom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55E4B570-50B8-9DEB-5647-B750B8259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126" y="2559207"/>
            <a:ext cx="158239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  <a:latin typeface="+mj-lt"/>
              </a:rPr>
              <a:t>Penn Brook Elementary - DRA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DBAA9B6-63C9-E545-B605-30B35131AC82}"/>
              </a:ext>
            </a:extLst>
          </p:cNvPr>
          <p:cNvSpPr txBox="1">
            <a:spLocks/>
          </p:cNvSpPr>
          <p:nvPr/>
        </p:nvSpPr>
        <p:spPr>
          <a:xfrm>
            <a:off x="4774495" y="206617"/>
            <a:ext cx="4218113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200" kern="1400" spc="300" dirty="0">
                <a:latin typeface="Arial"/>
                <a:cs typeface="Arial"/>
              </a:rPr>
              <a:t>Safe Community Use </a:t>
            </a:r>
          </a:p>
          <a:p>
            <a:pPr algn="l">
              <a:defRPr/>
            </a:pPr>
            <a:r>
              <a:rPr lang="en-US" sz="2200" kern="1400" spc="300" dirty="0">
                <a:latin typeface="Arial"/>
                <a:cs typeface="Arial"/>
              </a:rPr>
              <a:t>and Access</a:t>
            </a:r>
          </a:p>
        </p:txBody>
      </p:sp>
      <p:pic>
        <p:nvPicPr>
          <p:cNvPr id="94210" name="Picture 2" descr="1st plan with gray.psd">
            <a:extLst>
              <a:ext uri="{FF2B5EF4-FFF2-40B4-BE49-F238E27FC236}">
                <a16:creationId xmlns:a16="http://schemas.microsoft.com/office/drawing/2014/main" id="{5547D16B-A9B7-A3B5-2AE5-38DA6C5E8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089025"/>
            <a:ext cx="787876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582856-85D5-0347-9652-A8E792EC0611}"/>
              </a:ext>
            </a:extLst>
          </p:cNvPr>
          <p:cNvSpPr txBox="1"/>
          <p:nvPr/>
        </p:nvSpPr>
        <p:spPr>
          <a:xfrm>
            <a:off x="5353050" y="4386263"/>
            <a:ext cx="45720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Futura Book BT" panose="020B0502020204020303" pitchFamily="34" charset="0"/>
                <a:ea typeface="ＭＳ Ｐゴシック" charset="0"/>
                <a:cs typeface="ＭＳ Ｐゴシック" charset="0"/>
              </a:rPr>
              <a:t>West Bridgewater MHS2 -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Futura Book BT" panose="020B0502020204020303" pitchFamily="34" charset="0"/>
                <a:ea typeface="ＭＳ Ｐゴシック" charset="0"/>
                <a:cs typeface="ＭＳ Ｐゴシック" charset="0"/>
              </a:rPr>
              <a:t>Flansburgh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Futura Book BT" panose="020B0502020204020303" pitchFamily="34" charset="0"/>
                <a:ea typeface="ＭＳ Ｐゴシック" charset="0"/>
                <a:cs typeface="ＭＳ Ｐゴシック" charset="0"/>
              </a:rPr>
              <a:t> with New Vista</a:t>
            </a:r>
          </a:p>
        </p:txBody>
      </p:sp>
      <p:sp>
        <p:nvSpPr>
          <p:cNvPr id="94212" name="TextBox 7">
            <a:extLst>
              <a:ext uri="{FF2B5EF4-FFF2-40B4-BE49-F238E27FC236}">
                <a16:creationId xmlns:a16="http://schemas.microsoft.com/office/drawing/2014/main" id="{243F689B-8F59-271B-E7C6-3AFD471F2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28800" y="309563"/>
            <a:ext cx="6019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150" tIns="28575" rIns="57150" bIns="2857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Arial" panose="020B0604020202020204" pitchFamily="34" charset="0"/>
              </a:rPr>
              <a:t>New School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Design Patterns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11CD11-C013-1149-936C-1982F53AF462}"/>
              </a:ext>
            </a:extLst>
          </p:cNvPr>
          <p:cNvSpPr/>
          <p:nvPr/>
        </p:nvSpPr>
        <p:spPr>
          <a:xfrm>
            <a:off x="1924050" y="1214438"/>
            <a:ext cx="2654300" cy="3232150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4C93FD23-1B15-8805-7750-731381451E5C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F95F984-9D83-BDB1-B1DC-38755C3E1446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18B3DAA3-9B71-2604-B690-15C42851B1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01D5BAF-CC03-5441-827D-55D8686CA472}"/>
              </a:ext>
            </a:extLst>
          </p:cNvPr>
          <p:cNvSpPr txBox="1">
            <a:spLocks/>
          </p:cNvSpPr>
          <p:nvPr/>
        </p:nvSpPr>
        <p:spPr>
          <a:xfrm>
            <a:off x="4772025" y="287338"/>
            <a:ext cx="3886200" cy="858837"/>
          </a:xfrm>
          <a:prstGeom prst="rect">
            <a:avLst/>
          </a:prstGeom>
        </p:spPr>
        <p:txBody>
          <a:bodyPr lIns="91425" tIns="45713" rIns="91425" bIns="45713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200" kern="1400" spc="300" dirty="0">
                <a:latin typeface="Arial"/>
                <a:cs typeface="Arial"/>
              </a:rPr>
              <a:t>Heart of the School</a:t>
            </a:r>
          </a:p>
        </p:txBody>
      </p:sp>
      <p:sp>
        <p:nvSpPr>
          <p:cNvPr id="96258" name="TextBox 8">
            <a:extLst>
              <a:ext uri="{FF2B5EF4-FFF2-40B4-BE49-F238E27FC236}">
                <a16:creationId xmlns:a16="http://schemas.microsoft.com/office/drawing/2014/main" id="{8DA152FE-ADBC-2CF0-5316-AAC02CC05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175125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Need Attribution</a:t>
            </a:r>
          </a:p>
        </p:txBody>
      </p:sp>
      <p:pic>
        <p:nvPicPr>
          <p:cNvPr id="96260" name="Picture 4" descr="Screen Shot 2016-05-16 at 9.21.00 PM.png">
            <a:extLst>
              <a:ext uri="{FF2B5EF4-FFF2-40B4-BE49-F238E27FC236}">
                <a16:creationId xmlns:a16="http://schemas.microsoft.com/office/drawing/2014/main" id="{81D2D824-183F-CD4B-E68D-2E27465B3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"/>
          <a:stretch>
            <a:fillRect/>
          </a:stretch>
        </p:blipFill>
        <p:spPr bwMode="auto">
          <a:xfrm>
            <a:off x="0" y="1214438"/>
            <a:ext cx="451961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Box 12">
            <a:extLst>
              <a:ext uri="{FF2B5EF4-FFF2-40B4-BE49-F238E27FC236}">
                <a16:creationId xmlns:a16="http://schemas.microsoft.com/office/drawing/2014/main" id="{688F5959-B0B4-3724-EBE9-02B5EE41F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53" y="4393069"/>
            <a:ext cx="4572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chemeClr val="bg1"/>
                </a:solidFill>
                <a:latin typeface="+mj-lt"/>
              </a:rPr>
              <a:t>West Bridgewater MHS – Flansburgh with New Vista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541C43B2-E030-9DD8-3D5B-356520DD0412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7653A26-714D-C427-A85C-768C9A249416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024AD5F9-AF45-9819-2E3A-9314E32F1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  <p:pic>
        <p:nvPicPr>
          <p:cNvPr id="7" name="Picture 6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EDFD7A7D-47AF-1196-317C-79B7C3C08A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r="40636" b="6348"/>
          <a:stretch/>
        </p:blipFill>
        <p:spPr>
          <a:xfrm>
            <a:off x="4571999" y="1214438"/>
            <a:ext cx="4572001" cy="3394075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ABBDC64B-F77C-CAD3-FC4B-718DB773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027" y="4393069"/>
            <a:ext cx="4572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chemeClr val="bg1"/>
                </a:solidFill>
                <a:latin typeface="+mj-lt"/>
              </a:rPr>
              <a:t>Somerville High School - SMMA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CB8004-184A-5D4B-B054-C1245305B529}"/>
              </a:ext>
            </a:extLst>
          </p:cNvPr>
          <p:cNvSpPr txBox="1">
            <a:spLocks/>
          </p:cNvSpPr>
          <p:nvPr/>
        </p:nvSpPr>
        <p:spPr>
          <a:xfrm>
            <a:off x="4941888" y="155575"/>
            <a:ext cx="3886200" cy="8588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200" kern="1400" spc="300" dirty="0">
                <a:latin typeface="Arial"/>
                <a:cs typeface="Arial"/>
              </a:rPr>
              <a:t>Maker Classrooms and Maker Spaces</a:t>
            </a:r>
            <a:endParaRPr lang="en-US" sz="2000" kern="1400" spc="300" dirty="0">
              <a:latin typeface="Arial"/>
              <a:cs typeface="Arial"/>
            </a:endParaRPr>
          </a:p>
        </p:txBody>
      </p:sp>
      <p:pic>
        <p:nvPicPr>
          <p:cNvPr id="102402" name="Picture 1" descr="Screen Shot 2014-11-26 at 11.54.16 AM.png">
            <a:extLst>
              <a:ext uri="{FF2B5EF4-FFF2-40B4-BE49-F238E27FC236}">
                <a16:creationId xmlns:a16="http://schemas.microsoft.com/office/drawing/2014/main" id="{3521D6FA-2D3E-B356-CFDE-9322EC675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-714375"/>
            <a:ext cx="1936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Box 11">
            <a:extLst>
              <a:ext uri="{FF2B5EF4-FFF2-40B4-BE49-F238E27FC236}">
                <a16:creationId xmlns:a16="http://schemas.microsoft.com/office/drawing/2014/main" id="{423A173E-4A81-7C58-708A-9C572EA86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32225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FFFFF"/>
                </a:solidFill>
              </a:rPr>
              <a:t>NUVU Studios – Cambridge, MA</a:t>
            </a:r>
          </a:p>
        </p:txBody>
      </p:sp>
      <p:pic>
        <p:nvPicPr>
          <p:cNvPr id="102404" name="Picture 6" descr="Screen Shot 2014-11-26 at 11.54.58 AM.png">
            <a:extLst>
              <a:ext uri="{FF2B5EF4-FFF2-40B4-BE49-F238E27FC236}">
                <a16:creationId xmlns:a16="http://schemas.microsoft.com/office/drawing/2014/main" id="{191DF235-E818-FCE7-96BD-6BC43AD65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600" y="973138"/>
            <a:ext cx="2001837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Box 14">
            <a:extLst>
              <a:ext uri="{FF2B5EF4-FFF2-40B4-BE49-F238E27FC236}">
                <a16:creationId xmlns:a16="http://schemas.microsoft.com/office/drawing/2014/main" id="{511B1E37-E71D-8A78-1434-3A1BB153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2735263"/>
            <a:ext cx="457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FFFFF"/>
                </a:solidFill>
              </a:rPr>
              <a:t>NUVU Studios – Cambridge, MA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2628C1-B983-6C46-8A13-811570899008}"/>
              </a:ext>
            </a:extLst>
          </p:cNvPr>
          <p:cNvSpPr/>
          <p:nvPr/>
        </p:nvSpPr>
        <p:spPr>
          <a:xfrm flipH="1">
            <a:off x="4525963" y="1030288"/>
            <a:ext cx="46037" cy="3489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63C44C-2F0E-9949-B226-4381C103F93A}"/>
              </a:ext>
            </a:extLst>
          </p:cNvPr>
          <p:cNvSpPr/>
          <p:nvPr/>
        </p:nvSpPr>
        <p:spPr>
          <a:xfrm flipH="1">
            <a:off x="2557463" y="3032125"/>
            <a:ext cx="44450" cy="1487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08" name="TextBox 20">
            <a:extLst>
              <a:ext uri="{FF2B5EF4-FFF2-40B4-BE49-F238E27FC236}">
                <a16:creationId xmlns:a16="http://schemas.microsoft.com/office/drawing/2014/main" id="{FC580608-CA15-8DA7-68DD-050037900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2754313"/>
            <a:ext cx="457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FFFFF"/>
                </a:solidFill>
              </a:rPr>
              <a:t>NUVU Studios – Cambridge, MA</a:t>
            </a:r>
          </a:p>
        </p:txBody>
      </p:sp>
      <p:sp>
        <p:nvSpPr>
          <p:cNvPr id="102409" name="TextBox 13">
            <a:extLst>
              <a:ext uri="{FF2B5EF4-FFF2-40B4-BE49-F238E27FC236}">
                <a16:creationId xmlns:a16="http://schemas.microsoft.com/office/drawing/2014/main" id="{013F6993-3F1D-EA71-5BE2-51FF9F214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50" y="449262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chemeClr val="bg1"/>
                </a:solidFill>
              </a:rPr>
              <a:t>Plymouth South High School </a:t>
            </a:r>
            <a:r>
              <a:rPr lang="mr-IN" altLang="en-US" sz="1200">
                <a:solidFill>
                  <a:schemeClr val="bg1"/>
                </a:solidFill>
                <a:ea typeface="Mangal" panose="02040503050203030202" pitchFamily="18" charset="0"/>
              </a:rPr>
              <a:t>–</a:t>
            </a:r>
            <a:r>
              <a:rPr lang="en-US" altLang="en-US" sz="1200">
                <a:solidFill>
                  <a:schemeClr val="bg1"/>
                </a:solidFill>
              </a:rPr>
              <a:t> Ai3</a:t>
            </a:r>
          </a:p>
        </p:txBody>
      </p:sp>
      <p:pic>
        <p:nvPicPr>
          <p:cNvPr id="102410" name="Picture 3" descr="Abington Project Learning Lab Ai3 Architects.jpg">
            <a:extLst>
              <a:ext uri="{FF2B5EF4-FFF2-40B4-BE49-F238E27FC236}">
                <a16:creationId xmlns:a16="http://schemas.microsoft.com/office/drawing/2014/main" id="{828FD04D-125A-F149-95EB-4F7CA5815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9" r="10657"/>
          <a:stretch>
            <a:fillRect/>
          </a:stretch>
        </p:blipFill>
        <p:spPr bwMode="auto">
          <a:xfrm>
            <a:off x="165118" y="1214438"/>
            <a:ext cx="4383863" cy="34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1" name="TextBox 13">
            <a:extLst>
              <a:ext uri="{FF2B5EF4-FFF2-40B4-BE49-F238E27FC236}">
                <a16:creationId xmlns:a16="http://schemas.microsoft.com/office/drawing/2014/main" id="{E53D1D73-85BF-2EA3-6DB3-C2EBA62E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18" y="4418367"/>
            <a:ext cx="4572000" cy="21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>
                <a:solidFill>
                  <a:schemeClr val="bg1"/>
                </a:solidFill>
                <a:latin typeface="Futura Book BT" panose="020B0502020204020303" pitchFamily="34" charset="0"/>
              </a:rPr>
              <a:t>Abington High School </a:t>
            </a:r>
            <a:r>
              <a:rPr lang="mr-IN" altLang="en-US" sz="800" dirty="0">
                <a:solidFill>
                  <a:schemeClr val="bg1"/>
                </a:solidFill>
                <a:latin typeface="Futura Book BT" panose="020B0502020204020303" pitchFamily="34" charset="0"/>
                <a:ea typeface="Mangal" panose="02040503050203030202" pitchFamily="18" charset="0"/>
              </a:rPr>
              <a:t>–</a:t>
            </a:r>
            <a:r>
              <a:rPr lang="en-US" altLang="en-US" sz="800" dirty="0">
                <a:solidFill>
                  <a:schemeClr val="bg1"/>
                </a:solidFill>
                <a:latin typeface="Futura Book BT" panose="020B0502020204020303" pitchFamily="34" charset="0"/>
              </a:rPr>
              <a:t> Ai3 with New Vista</a:t>
            </a:r>
          </a:p>
        </p:txBody>
      </p:sp>
      <p:pic>
        <p:nvPicPr>
          <p:cNvPr id="102412" name="Picture 6">
            <a:extLst>
              <a:ext uri="{FF2B5EF4-FFF2-40B4-BE49-F238E27FC236}">
                <a16:creationId xmlns:a16="http://schemas.microsoft.com/office/drawing/2014/main" id="{866FEE2A-CA80-84DB-A02C-5AAA0C7E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r="3310"/>
          <a:stretch>
            <a:fillRect/>
          </a:stretch>
        </p:blipFill>
        <p:spPr bwMode="auto">
          <a:xfrm>
            <a:off x="4599992" y="1214438"/>
            <a:ext cx="4341463" cy="34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id="{6EB6C8B6-A21A-7148-9A1D-5E1C0172B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990" y="4397192"/>
            <a:ext cx="5634037" cy="21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00" dirty="0">
                <a:solidFill>
                  <a:schemeClr val="bg1"/>
                </a:solidFill>
                <a:latin typeface="+mj-lt"/>
              </a:rPr>
              <a:t>Beverly Middle School – Ai3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C8A4EE9B-0143-F511-3C0D-9D7E0590D708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8947155-E4C5-BED8-868B-1CE545EA396C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85246262-034A-E9A9-DFF5-968CAA186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DEFD57-679D-5690-E768-58E15B505523}"/>
              </a:ext>
            </a:extLst>
          </p:cNvPr>
          <p:cNvSpPr txBox="1">
            <a:spLocks/>
          </p:cNvSpPr>
          <p:nvPr/>
        </p:nvSpPr>
        <p:spPr>
          <a:xfrm>
            <a:off x="4772025" y="161925"/>
            <a:ext cx="3883025" cy="857250"/>
          </a:xfrm>
          <a:prstGeom prst="rect">
            <a:avLst/>
          </a:prstGeom>
        </p:spPr>
        <p:txBody>
          <a:bodyPr lIns="91340" tIns="45671" rIns="91340" bIns="45671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198" kern="1400" spc="300" dirty="0">
                <a:latin typeface="Arial"/>
                <a:cs typeface="Arial"/>
              </a:rPr>
              <a:t>Media Center </a:t>
            </a:r>
          </a:p>
          <a:p>
            <a:pPr algn="l">
              <a:defRPr/>
            </a:pPr>
            <a:r>
              <a:rPr lang="en-US" sz="2198" kern="1400" spc="300" dirty="0">
                <a:latin typeface="Arial"/>
                <a:cs typeface="Arial"/>
              </a:rPr>
              <a:t>Learning Commons</a:t>
            </a:r>
          </a:p>
        </p:txBody>
      </p:sp>
      <p:sp>
        <p:nvSpPr>
          <p:cNvPr id="191490" name="TextBox 8">
            <a:extLst>
              <a:ext uri="{FF2B5EF4-FFF2-40B4-BE49-F238E27FC236}">
                <a16:creationId xmlns:a16="http://schemas.microsoft.com/office/drawing/2014/main" id="{F7AE268C-36A8-D9F2-6C86-1A86BBDDD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225" y="4173538"/>
            <a:ext cx="4568825" cy="336550"/>
          </a:xfrm>
          <a:prstGeom prst="rect">
            <a:avLst/>
          </a:prstGeom>
          <a:noFill/>
          <a:ln>
            <a:noFill/>
          </a:ln>
        </p:spPr>
        <p:txBody>
          <a:bodyPr lIns="91340" tIns="45671" rIns="91340" bIns="4567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599">
                <a:solidFill>
                  <a:schemeClr val="bg1"/>
                </a:solidFill>
              </a:rPr>
              <a:t>Need Attribution</a:t>
            </a:r>
          </a:p>
        </p:txBody>
      </p:sp>
      <p:pic>
        <p:nvPicPr>
          <p:cNvPr id="101380" name="Picture 2">
            <a:extLst>
              <a:ext uri="{FF2B5EF4-FFF2-40B4-BE49-F238E27FC236}">
                <a16:creationId xmlns:a16="http://schemas.microsoft.com/office/drawing/2014/main" id="{F04E8F85-EC86-DFCB-40D3-3C0B10302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5" t="309" r="28410" b="1492"/>
          <a:stretch/>
        </p:blipFill>
        <p:spPr bwMode="auto">
          <a:xfrm>
            <a:off x="4724399" y="1260475"/>
            <a:ext cx="4424363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Box 10">
            <a:extLst>
              <a:ext uri="{FF2B5EF4-FFF2-40B4-BE49-F238E27FC236}">
                <a16:creationId xmlns:a16="http://schemas.microsoft.com/office/drawing/2014/main" id="{E66EAD0E-18F9-F4BD-D2D4-2B262E977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4013200"/>
            <a:ext cx="4605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</a:rPr>
              <a:t>Gibbs Middle School -  Finegold Alexander with New Vista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FC7155C6-E3E0-A037-58FB-F139C1E9A8EC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B678B6-DF04-2736-3884-F74AD88ABF3F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CC90989B-2B11-4E7E-3487-548234C85E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  <p:pic>
        <p:nvPicPr>
          <p:cNvPr id="7" name="Picture 6" descr="A group of people sitting in a room with red couches&#10;&#10;Description automatically generated with low confidence">
            <a:extLst>
              <a:ext uri="{FF2B5EF4-FFF2-40B4-BE49-F238E27FC236}">
                <a16:creationId xmlns:a16="http://schemas.microsoft.com/office/drawing/2014/main" id="{64A47C59-062D-5ACC-BF14-17A034AC10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r="31510" b="5527"/>
          <a:stretch/>
        </p:blipFill>
        <p:spPr>
          <a:xfrm>
            <a:off x="4763" y="1260475"/>
            <a:ext cx="4670183" cy="3084513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4A993140-218F-65A4-2266-EB8AD3574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0" y="4126369"/>
            <a:ext cx="45672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chemeClr val="bg1"/>
                </a:solidFill>
                <a:latin typeface="+mj-lt"/>
              </a:rPr>
              <a:t>Somerville High School - SMMA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AFCCD4A1-0E10-E473-A109-158988A5E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739" y="4112902"/>
            <a:ext cx="45672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chemeClr val="bg1"/>
                </a:solidFill>
                <a:latin typeface="+mj-lt"/>
              </a:rPr>
              <a:t>Gibbs Middle School – Finegold Alexander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17B1995B-4420-1070-75DC-ACF67928F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366713"/>
            <a:ext cx="96774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76242D"/>
                </a:solidFill>
                <a:latin typeface="Avenir Book" panose="02000503020000020003" pitchFamily="2" charset="0"/>
              </a:rPr>
              <a:t>Developing a Narrative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24EA477F-FDB2-83EA-D8C7-931229AAC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14" y="1051506"/>
            <a:ext cx="4243388" cy="457048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spcAft>
                <a:spcPts val="15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Gotham Rounded Medium"/>
              </a:rPr>
              <a:t>Educational vision as connected to design priorities and goals</a:t>
            </a:r>
          </a:p>
          <a:p>
            <a:pPr marL="800100" lvl="1" indent="-342900">
              <a:spcAft>
                <a:spcPts val="15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Gotham Rounded Medium"/>
              </a:rPr>
              <a:t>Desired spaces and adjacencies</a:t>
            </a:r>
          </a:p>
          <a:p>
            <a:pPr marL="800100" lvl="1" indent="-342900">
              <a:spcAft>
                <a:spcPts val="15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Gotham Rounded Medium"/>
              </a:rPr>
              <a:t>Optimization of existing, renovated, and new facilities</a:t>
            </a:r>
          </a:p>
          <a:p>
            <a:pPr marL="800100" lvl="1" indent="-342900">
              <a:spcAft>
                <a:spcPts val="15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Gotham Rounded Medium"/>
              </a:rPr>
              <a:t>Connections to Community Plan and Strategic Plan</a:t>
            </a:r>
          </a:p>
          <a:p>
            <a:pPr lvl="1">
              <a:spcAft>
                <a:spcPts val="600"/>
              </a:spcAft>
              <a:buClr>
                <a:srgbClr val="E31919"/>
              </a:buClr>
              <a:buFont typeface="Courier New"/>
              <a:buChar char="o"/>
              <a:defRPr/>
            </a:pPr>
            <a:endParaRPr lang="en-US" sz="2000" dirty="0">
              <a:latin typeface="+mj-lt"/>
              <a:ea typeface="ＭＳ Ｐゴシック" charset="0"/>
              <a:cs typeface="Gotham Rounded Medium"/>
            </a:endParaRPr>
          </a:p>
          <a:p>
            <a:pPr marL="457200" lvl="1" indent="0">
              <a:spcAft>
                <a:spcPts val="600"/>
              </a:spcAft>
              <a:defRPr/>
            </a:pPr>
            <a:endParaRPr lang="en-US" sz="2400" dirty="0">
              <a:latin typeface="Gotham Rounded Medium"/>
              <a:ea typeface="ＭＳ Ｐゴシック" charset="0"/>
              <a:cs typeface="Gotham Rounded Medium"/>
            </a:endParaRPr>
          </a:p>
          <a:p>
            <a:pPr marL="571500" indent="-571500" eaLnBrk="1" hangingPunct="1">
              <a:spcBef>
                <a:spcPct val="500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Courier New"/>
              <a:buChar char="o"/>
              <a:defRPr/>
            </a:pPr>
            <a:endParaRPr lang="en-US" dirty="0">
              <a:solidFill>
                <a:srgbClr val="336699"/>
              </a:solidFill>
              <a:latin typeface="Gotham Rounded Medium"/>
              <a:ea typeface="+mn-ea"/>
              <a:cs typeface="Gotham Rounded Medium"/>
            </a:endParaRPr>
          </a:p>
        </p:txBody>
      </p:sp>
      <p:pic>
        <p:nvPicPr>
          <p:cNvPr id="40963" name="Picture 2">
            <a:extLst>
              <a:ext uri="{FF2B5EF4-FFF2-40B4-BE49-F238E27FC236}">
                <a16:creationId xmlns:a16="http://schemas.microsoft.com/office/drawing/2014/main" id="{171E426D-AB5F-974F-B9F5-26DFE5F80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1109663"/>
            <a:ext cx="346710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4" name="Group 1">
            <a:extLst>
              <a:ext uri="{FF2B5EF4-FFF2-40B4-BE49-F238E27FC236}">
                <a16:creationId xmlns:a16="http://schemas.microsoft.com/office/drawing/2014/main" id="{73335A98-89C7-94E5-0F16-002615317554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4238"/>
            <a:ext cx="7956550" cy="352425"/>
            <a:chOff x="593047" y="4694237"/>
            <a:chExt cx="7957906" cy="351794"/>
          </a:xfrm>
        </p:grpSpPr>
        <p:grpSp>
          <p:nvGrpSpPr>
            <p:cNvPr id="40965" name="Group 2">
              <a:extLst>
                <a:ext uri="{FF2B5EF4-FFF2-40B4-BE49-F238E27FC236}">
                  <a16:creationId xmlns:a16="http://schemas.microsoft.com/office/drawing/2014/main" id="{A2CD6E5B-97C8-B5A1-76FE-AD8E96AE37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40967" name="Group 4">
                <a:extLst>
                  <a:ext uri="{FF2B5EF4-FFF2-40B4-BE49-F238E27FC236}">
                    <a16:creationId xmlns:a16="http://schemas.microsoft.com/office/drawing/2014/main" id="{642A204E-DA2D-0797-81F7-0325C3862C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40969" name="Text Box 6">
                  <a:extLst>
                    <a:ext uri="{FF2B5EF4-FFF2-40B4-BE49-F238E27FC236}">
                      <a16:creationId xmlns:a16="http://schemas.microsoft.com/office/drawing/2014/main" id="{0905909E-A041-1AEE-F0EA-9332AA5501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 dirty="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 dirty="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 dirty="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 dirty="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0970" name="Picture 7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D2986342-5183-BF1F-C887-1B5F6B3BF6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0968" name="Picture 5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FFA1D2FD-5091-C2EC-CC04-B726436CFF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0966" name="Picture 3" descr="Text&#10;&#10;Description automatically generated">
              <a:extLst>
                <a:ext uri="{FF2B5EF4-FFF2-40B4-BE49-F238E27FC236}">
                  <a16:creationId xmlns:a16="http://schemas.microsoft.com/office/drawing/2014/main" id="{2A751DA2-0976-D8B1-EE69-14B32F3BC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853" y="469423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421E85-A690-E841-AC0C-D954C3F77EB7}"/>
              </a:ext>
            </a:extLst>
          </p:cNvPr>
          <p:cNvSpPr txBox="1">
            <a:spLocks/>
          </p:cNvSpPr>
          <p:nvPr/>
        </p:nvSpPr>
        <p:spPr>
          <a:xfrm>
            <a:off x="4835525" y="193675"/>
            <a:ext cx="3886200" cy="8588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200" kern="1400" spc="300" dirty="0">
                <a:latin typeface="Arial"/>
                <a:cs typeface="Arial"/>
              </a:rPr>
              <a:t>Enrichment </a:t>
            </a:r>
          </a:p>
          <a:p>
            <a:pPr algn="l">
              <a:defRPr/>
            </a:pPr>
            <a:r>
              <a:rPr lang="en-US" sz="2200" kern="1400" spc="300" dirty="0">
                <a:latin typeface="Arial"/>
                <a:cs typeface="Arial"/>
              </a:rPr>
              <a:t>Spaces</a:t>
            </a:r>
          </a:p>
        </p:txBody>
      </p:sp>
      <p:sp>
        <p:nvSpPr>
          <p:cNvPr id="126978" name="TextBox 9">
            <a:extLst>
              <a:ext uri="{FF2B5EF4-FFF2-40B4-BE49-F238E27FC236}">
                <a16:creationId xmlns:a16="http://schemas.microsoft.com/office/drawing/2014/main" id="{097536AE-6569-2D74-7F5B-FD1E80839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4113213"/>
            <a:ext cx="457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High Tech High – NTD and New Vista</a:t>
            </a:r>
          </a:p>
        </p:txBody>
      </p:sp>
      <p:pic>
        <p:nvPicPr>
          <p:cNvPr id="126979" name="Picture 8">
            <a:extLst>
              <a:ext uri="{FF2B5EF4-FFF2-40B4-BE49-F238E27FC236}">
                <a16:creationId xmlns:a16="http://schemas.microsoft.com/office/drawing/2014/main" id="{F4D02333-4058-5628-9503-CB868319E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8"/>
          <a:stretch>
            <a:fillRect/>
          </a:stretch>
        </p:blipFill>
        <p:spPr bwMode="auto">
          <a:xfrm>
            <a:off x="6135688" y="2862673"/>
            <a:ext cx="3008312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TextBox 7">
            <a:extLst>
              <a:ext uri="{FF2B5EF4-FFF2-40B4-BE49-F238E27FC236}">
                <a16:creationId xmlns:a16="http://schemas.microsoft.com/office/drawing/2014/main" id="{18A2159D-18F8-0098-ACA4-E63C71D3D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4386263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Futura Book BT" panose="020B0502020204020303" pitchFamily="34" charset="0"/>
              </a:rPr>
              <a:t>SMMA</a:t>
            </a:r>
          </a:p>
        </p:txBody>
      </p:sp>
      <p:pic>
        <p:nvPicPr>
          <p:cNvPr id="126981" name="Picture 2">
            <a:extLst>
              <a:ext uri="{FF2B5EF4-FFF2-40B4-BE49-F238E27FC236}">
                <a16:creationId xmlns:a16="http://schemas.microsoft.com/office/drawing/2014/main" id="{CC47587A-AE2D-8B6C-6F69-CDB3CA479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1" b="4346"/>
          <a:stretch>
            <a:fillRect/>
          </a:stretch>
        </p:blipFill>
        <p:spPr bwMode="auto">
          <a:xfrm>
            <a:off x="6135688" y="1116218"/>
            <a:ext cx="3008312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2" name="TextBox 7">
            <a:extLst>
              <a:ext uri="{FF2B5EF4-FFF2-40B4-BE49-F238E27FC236}">
                <a16:creationId xmlns:a16="http://schemas.microsoft.com/office/drawing/2014/main" id="{9A37C380-9E36-E829-51A0-9F488B1C5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688" y="2565177"/>
            <a:ext cx="4572000" cy="21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>
                <a:solidFill>
                  <a:schemeClr val="bg1"/>
                </a:solidFill>
                <a:latin typeface="+mj-lt"/>
              </a:rPr>
              <a:t>Winthrop MHS - HMFH</a:t>
            </a:r>
          </a:p>
        </p:txBody>
      </p:sp>
      <p:sp>
        <p:nvSpPr>
          <p:cNvPr id="126983" name="TextBox 7">
            <a:extLst>
              <a:ext uri="{FF2B5EF4-FFF2-40B4-BE49-F238E27FC236}">
                <a16:creationId xmlns:a16="http://schemas.microsoft.com/office/drawing/2014/main" id="{BE9E9EAA-A392-9983-1817-3D35371AB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688" y="4414625"/>
            <a:ext cx="4572000" cy="21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>
                <a:solidFill>
                  <a:schemeClr val="bg1"/>
                </a:solidFill>
                <a:latin typeface="+mj-lt"/>
              </a:rPr>
              <a:t>Ayer Shirley High School - SMMA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2276F187-2638-9737-4C52-D23D49F966D6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A0F53B-04EC-89E5-0966-C84D6490DC44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FBC2627B-B597-D54F-6360-241BC9958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  <p:pic>
        <p:nvPicPr>
          <p:cNvPr id="7" name="Picture 6" descr="A picture containing indoor, floor, ceiling, sport&#10;&#10;Description automatically generated">
            <a:extLst>
              <a:ext uri="{FF2B5EF4-FFF2-40B4-BE49-F238E27FC236}">
                <a16:creationId xmlns:a16="http://schemas.microsoft.com/office/drawing/2014/main" id="{AF7B2E0D-1EE8-B4C2-144D-2D5CB36E06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r="17430" b="6682"/>
          <a:stretch/>
        </p:blipFill>
        <p:spPr>
          <a:xfrm>
            <a:off x="-41453" y="1120769"/>
            <a:ext cx="6095139" cy="3540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98BC12-8C7A-4441-1C4F-C24FAF066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11" y="4434675"/>
            <a:ext cx="4572000" cy="21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>
                <a:solidFill>
                  <a:schemeClr val="bg1"/>
                </a:solidFill>
                <a:latin typeface="+mj-lt"/>
              </a:rPr>
              <a:t>Winchester High School - SMMA</a:t>
            </a:r>
          </a:p>
        </p:txBody>
      </p:sp>
      <p:pic>
        <p:nvPicPr>
          <p:cNvPr id="10" name="Picture 9" descr="A group of people in a meeting&#10;&#10;Description automatically generated with medium confidence">
            <a:extLst>
              <a:ext uri="{FF2B5EF4-FFF2-40B4-BE49-F238E27FC236}">
                <a16:creationId xmlns:a16="http://schemas.microsoft.com/office/drawing/2014/main" id="{16568525-C744-3551-23D3-583F2C18B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6" r="9317"/>
          <a:stretch/>
        </p:blipFill>
        <p:spPr>
          <a:xfrm>
            <a:off x="6135688" y="1116218"/>
            <a:ext cx="3008312" cy="1673219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59783D70-58BD-4CB9-4A25-153436456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688" y="2580805"/>
            <a:ext cx="4572000" cy="21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>
                <a:solidFill>
                  <a:schemeClr val="bg1"/>
                </a:solidFill>
                <a:latin typeface="+mj-lt"/>
              </a:rPr>
              <a:t>Winchester High School - SMMA</a:t>
            </a: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Box 7">
            <a:extLst>
              <a:ext uri="{FF2B5EF4-FFF2-40B4-BE49-F238E27FC236}">
                <a16:creationId xmlns:a16="http://schemas.microsoft.com/office/drawing/2014/main" id="{6ACE2BFA-9971-2383-6DA5-CE7BF8F98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28800" y="306388"/>
            <a:ext cx="60198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150" tIns="28575" rIns="57150" bIns="285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 b="1">
                <a:solidFill>
                  <a:srgbClr val="FFFFFF"/>
                </a:solidFill>
              </a:rPr>
              <a:t>New School</a:t>
            </a:r>
          </a:p>
          <a:p>
            <a:pPr algn="r" eaLnBrk="1" hangingPunct="1"/>
            <a:r>
              <a:rPr lang="en-US" altLang="en-US" sz="2800" b="1">
                <a:solidFill>
                  <a:srgbClr val="FFFFFF"/>
                </a:solidFill>
              </a:rPr>
              <a:t>Design Patterns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47C8A-1354-0845-82B5-5CE68526AB49}"/>
              </a:ext>
            </a:extLst>
          </p:cNvPr>
          <p:cNvSpPr/>
          <p:nvPr/>
        </p:nvSpPr>
        <p:spPr>
          <a:xfrm flipH="1">
            <a:off x="4525963" y="1030288"/>
            <a:ext cx="46037" cy="3489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204B7E-A036-7943-BA10-465FC0258A2F}"/>
              </a:ext>
            </a:extLst>
          </p:cNvPr>
          <p:cNvSpPr txBox="1">
            <a:spLocks/>
          </p:cNvSpPr>
          <p:nvPr/>
        </p:nvSpPr>
        <p:spPr>
          <a:xfrm>
            <a:off x="4768850" y="319088"/>
            <a:ext cx="38862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400" kern="1400" dirty="0">
                <a:latin typeface="Arial"/>
                <a:cs typeface="Arial"/>
              </a:rPr>
              <a:t>Career Tech Spaces</a:t>
            </a:r>
          </a:p>
        </p:txBody>
      </p:sp>
      <p:pic>
        <p:nvPicPr>
          <p:cNvPr id="108549" name="Picture 5">
            <a:extLst>
              <a:ext uri="{FF2B5EF4-FFF2-40B4-BE49-F238E27FC236}">
                <a16:creationId xmlns:a16="http://schemas.microsoft.com/office/drawing/2014/main" id="{5624BFE0-2A92-F442-8B5C-358FD656A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-114" r="4852" b="114"/>
          <a:stretch>
            <a:fillRect/>
          </a:stretch>
        </p:blipFill>
        <p:spPr bwMode="auto">
          <a:xfrm>
            <a:off x="-307975" y="1216025"/>
            <a:ext cx="482758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TextBox 12">
            <a:extLst>
              <a:ext uri="{FF2B5EF4-FFF2-40B4-BE49-F238E27FC236}">
                <a16:creationId xmlns:a16="http://schemas.microsoft.com/office/drawing/2014/main" id="{EA5EDFEB-1ACD-B9CA-55E4-E65B6487C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351338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>
                <a:solidFill>
                  <a:schemeClr val="bg1"/>
                </a:solidFill>
              </a:rPr>
              <a:t>Essex Tech – Perkins Eastman with New Vista</a:t>
            </a:r>
          </a:p>
        </p:txBody>
      </p:sp>
      <p:pic>
        <p:nvPicPr>
          <p:cNvPr id="108551" name="Picture 7">
            <a:extLst>
              <a:ext uri="{FF2B5EF4-FFF2-40B4-BE49-F238E27FC236}">
                <a16:creationId xmlns:a16="http://schemas.microsoft.com/office/drawing/2014/main" id="{D0FAB6F9-731C-1E05-BBCB-D5924D8FB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6025"/>
            <a:ext cx="45720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2" name="TextBox 12">
            <a:extLst>
              <a:ext uri="{FF2B5EF4-FFF2-40B4-BE49-F238E27FC236}">
                <a16:creationId xmlns:a16="http://schemas.microsoft.com/office/drawing/2014/main" id="{8AC4558B-83E2-9156-305A-00D08D874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4387850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>
                <a:solidFill>
                  <a:schemeClr val="bg1"/>
                </a:solidFill>
              </a:rPr>
              <a:t>West Bridgewater MHS – Flansburgh with New Vista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2DA0A8E6-FC85-E509-83B0-FA32C27E661E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281991-5F59-62D2-2B3F-A0A039BEFF39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C61D2FF0-A88B-5075-5AFD-7223D06BF6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0F19D90-EB08-D344-8FE8-A3ADC9579842}"/>
              </a:ext>
            </a:extLst>
          </p:cNvPr>
          <p:cNvSpPr txBox="1">
            <a:spLocks/>
          </p:cNvSpPr>
          <p:nvPr/>
        </p:nvSpPr>
        <p:spPr>
          <a:xfrm>
            <a:off x="4953000" y="171450"/>
            <a:ext cx="3886200" cy="858838"/>
          </a:xfrm>
          <a:prstGeom prst="rect">
            <a:avLst/>
          </a:prstGeom>
        </p:spPr>
        <p:txBody>
          <a:bodyPr lIns="91425" tIns="45713" rIns="91425" bIns="45713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200" kern="1400" spc="300" dirty="0">
                <a:latin typeface="Arial"/>
                <a:cs typeface="Arial"/>
              </a:rPr>
              <a:t>Professional </a:t>
            </a:r>
          </a:p>
          <a:p>
            <a:pPr algn="l">
              <a:defRPr/>
            </a:pPr>
            <a:r>
              <a:rPr lang="en-US" sz="2200" kern="1400" spc="300" dirty="0">
                <a:latin typeface="Arial"/>
                <a:cs typeface="Arial"/>
              </a:rPr>
              <a:t>Work Areas</a:t>
            </a:r>
          </a:p>
        </p:txBody>
      </p:sp>
      <p:sp>
        <p:nvSpPr>
          <p:cNvPr id="92162" name="TextBox 9">
            <a:extLst>
              <a:ext uri="{FF2B5EF4-FFF2-40B4-BE49-F238E27FC236}">
                <a16:creationId xmlns:a16="http://schemas.microsoft.com/office/drawing/2014/main" id="{9BBD6038-B471-7DCF-A8F3-10397F6C9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28800" y="306388"/>
            <a:ext cx="60198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141" tIns="28571" rIns="57141" bIns="2857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600" b="1">
                <a:solidFill>
                  <a:srgbClr val="FFFFFF"/>
                </a:solidFill>
              </a:rPr>
              <a:t>New School </a:t>
            </a:r>
          </a:p>
          <a:p>
            <a:pPr algn="r"/>
            <a:r>
              <a:rPr lang="en-US" altLang="en-US" sz="2800" b="1">
                <a:solidFill>
                  <a:srgbClr val="FFFFFF"/>
                </a:solidFill>
              </a:rPr>
              <a:t>Design Patterns</a:t>
            </a:r>
          </a:p>
        </p:txBody>
      </p:sp>
      <p:pic>
        <p:nvPicPr>
          <p:cNvPr id="92163" name="Picture 2">
            <a:extLst>
              <a:ext uri="{FF2B5EF4-FFF2-40B4-BE49-F238E27FC236}">
                <a16:creationId xmlns:a16="http://schemas.microsoft.com/office/drawing/2014/main" id="{1B85BA4A-AC81-7684-AE59-25A1C0641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1" b="23495"/>
          <a:stretch>
            <a:fillRect/>
          </a:stretch>
        </p:blipFill>
        <p:spPr bwMode="auto">
          <a:xfrm>
            <a:off x="95250" y="2832100"/>
            <a:ext cx="3605213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Box 10">
            <a:extLst>
              <a:ext uri="{FF2B5EF4-FFF2-40B4-BE49-F238E27FC236}">
                <a16:creationId xmlns:a16="http://schemas.microsoft.com/office/drawing/2014/main" id="{64BD3658-832B-63FB-5F52-CC567614A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4373563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Futura Book BT" panose="020B0502020204020303" pitchFamily="34" charset="0"/>
              </a:rPr>
              <a:t>West Bridgewater MHS – Flansburgh with New Vista</a:t>
            </a:r>
          </a:p>
        </p:txBody>
      </p:sp>
      <p:pic>
        <p:nvPicPr>
          <p:cNvPr id="92165" name="Picture 2">
            <a:extLst>
              <a:ext uri="{FF2B5EF4-FFF2-40B4-BE49-F238E27FC236}">
                <a16:creationId xmlns:a16="http://schemas.microsoft.com/office/drawing/2014/main" id="{60EFAEFB-A48C-BEA0-DD3F-D073A0CF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1087438"/>
            <a:ext cx="5324475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TextBox 10">
            <a:extLst>
              <a:ext uri="{FF2B5EF4-FFF2-40B4-BE49-F238E27FC236}">
                <a16:creationId xmlns:a16="http://schemas.microsoft.com/office/drawing/2014/main" id="{300A23EA-F7DD-4419-69C0-5797EC60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351338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Futura Book BT" panose="020B0502020204020303" pitchFamily="34" charset="0"/>
              </a:rPr>
              <a:t>Beverly Middle School – Ai3 with New Vista</a:t>
            </a:r>
          </a:p>
        </p:txBody>
      </p:sp>
      <p:pic>
        <p:nvPicPr>
          <p:cNvPr id="92168" name="Picture 12" descr="http://data.openasset.com/531bada3/5f3b5e4554aeb6da6d963173dbe18b19/21413_1_N4_jpg/21413_1_N4_medium.jpg">
            <a:extLst>
              <a:ext uri="{FF2B5EF4-FFF2-40B4-BE49-F238E27FC236}">
                <a16:creationId xmlns:a16="http://schemas.microsoft.com/office/drawing/2014/main" id="{8AE5A6BD-F8DA-39A6-D833-75C7193D5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3" b="3120"/>
          <a:stretch>
            <a:fillRect/>
          </a:stretch>
        </p:blipFill>
        <p:spPr bwMode="auto">
          <a:xfrm>
            <a:off x="95250" y="1081088"/>
            <a:ext cx="360521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87727C94-C7E0-B101-D525-C2CE19EDE9A8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73038"/>
            <a:ext cx="4568825" cy="781050"/>
            <a:chOff x="-7749" y="165100"/>
            <a:chExt cx="4573399" cy="781050"/>
          </a:xfrm>
          <a:solidFill>
            <a:srgbClr val="76242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34CE954-A035-AD3B-393A-A9EB6F66E98E}"/>
                </a:ext>
              </a:extLst>
            </p:cNvPr>
            <p:cNvSpPr/>
            <p:nvPr/>
          </p:nvSpPr>
          <p:spPr bwMode="auto">
            <a:xfrm>
              <a:off x="-7749" y="165100"/>
              <a:ext cx="4573399" cy="781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097" tIns="28549" rIns="57097" bIns="28549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24FE4076-D2BE-83BD-931C-A139733A44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71" y="254000"/>
              <a:ext cx="4241280" cy="673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7097" tIns="28549" rIns="57097" bIns="285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en-US" altLang="en-US" sz="1599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New School </a:t>
              </a:r>
            </a:p>
            <a:p>
              <a:pPr algn="r">
                <a:defRPr/>
              </a:pPr>
              <a:r>
                <a:rPr lang="en-US" altLang="en-US" sz="2398" b="1" dirty="0">
                  <a:solidFill>
                    <a:srgbClr val="FFFFFF"/>
                  </a:solidFill>
                  <a:latin typeface="Futura Book BT" panose="020B0502020204020303" pitchFamily="34" charset="0"/>
                </a:rPr>
                <a:t>Design Patterns</a:t>
              </a:r>
            </a:p>
          </p:txBody>
        </p:sp>
      </p:grp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 descr="Text&#10;&#10;Description automatically generated">
            <a:extLst>
              <a:ext uri="{FF2B5EF4-FFF2-40B4-BE49-F238E27FC236}">
                <a16:creationId xmlns:a16="http://schemas.microsoft.com/office/drawing/2014/main" id="{58FFF328-CE69-42D3-3381-680FB6EC5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139825"/>
            <a:ext cx="4432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884BEB10-BC99-7BA3-67CC-8C0AB4652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2573338"/>
            <a:ext cx="9274176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5400" dirty="0">
                <a:solidFill>
                  <a:srgbClr val="76242D"/>
                </a:solidFill>
                <a:latin typeface="Avenir Book" panose="02000503020000020003" pitchFamily="2" charset="0"/>
                <a:ea typeface="+mn-ea"/>
                <a:cs typeface="Futura Lt BT Light"/>
              </a:rPr>
              <a:t>Blue Sky Aspirational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5400" dirty="0">
                <a:latin typeface="Avenir Book" panose="02000503020000020003" pitchFamily="2" charset="0"/>
                <a:ea typeface="+mn-ea"/>
                <a:cs typeface="Futura Lt BT Light"/>
              </a:rPr>
              <a:t>Ideas for MSD Facilities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7200" dirty="0">
              <a:solidFill>
                <a:schemeClr val="accent6">
                  <a:lumMod val="75000"/>
                </a:schemeClr>
              </a:solidFill>
              <a:latin typeface="+mj-lt"/>
              <a:ea typeface="+mn-ea"/>
              <a:cs typeface="Gotham Rounded Book"/>
            </a:endParaRP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5" descr="IMG_2905.JPG">
            <a:extLst>
              <a:ext uri="{FF2B5EF4-FFF2-40B4-BE49-F238E27FC236}">
                <a16:creationId xmlns:a16="http://schemas.microsoft.com/office/drawing/2014/main" id="{7C953303-DC00-B8F8-6A80-652C23934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888" y="1376363"/>
            <a:ext cx="366871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0290" name="Group 10">
            <a:extLst>
              <a:ext uri="{FF2B5EF4-FFF2-40B4-BE49-F238E27FC236}">
                <a16:creationId xmlns:a16="http://schemas.microsoft.com/office/drawing/2014/main" id="{AFC652FB-6D5C-9720-3C6C-6515D2D551BE}"/>
              </a:ext>
            </a:extLst>
          </p:cNvPr>
          <p:cNvGrpSpPr>
            <a:grpSpLocks/>
          </p:cNvGrpSpPr>
          <p:nvPr/>
        </p:nvGrpSpPr>
        <p:grpSpPr bwMode="auto">
          <a:xfrm>
            <a:off x="7640638" y="4567238"/>
            <a:ext cx="2686050" cy="247650"/>
            <a:chOff x="6276976" y="6262688"/>
            <a:chExt cx="2686050" cy="3282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36A6D2-8A05-21C5-F15F-C0B2E75FF096}"/>
                </a:ext>
              </a:extLst>
            </p:cNvPr>
            <p:cNvSpPr txBox="1"/>
            <p:nvPr/>
          </p:nvSpPr>
          <p:spPr bwMode="auto">
            <a:xfrm>
              <a:off x="6276976" y="6262688"/>
              <a:ext cx="2686050" cy="3282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chemeClr val="bg1"/>
                  </a:solidFill>
                  <a:latin typeface="+mn-lt"/>
                  <a:ea typeface="+mn-ea"/>
                </a:rPr>
                <a:t>  c   Kunskapskkolan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B69F82E-FA4C-34EB-0C7B-603CB74A6D2C}"/>
                </a:ext>
              </a:extLst>
            </p:cNvPr>
            <p:cNvSpPr/>
            <p:nvPr/>
          </p:nvSpPr>
          <p:spPr bwMode="auto">
            <a:xfrm>
              <a:off x="6376988" y="6311076"/>
              <a:ext cx="133350" cy="132545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5E872A0-76DD-65C9-0454-183167F081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 rot="719098">
            <a:off x="1125538" y="595313"/>
            <a:ext cx="3155950" cy="37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B5B526-21CC-5178-6796-2DB10E6573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87935">
            <a:off x="4983163" y="642938"/>
            <a:ext cx="3155950" cy="37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6105BC7B-4E5A-253E-A093-5301AD03E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143" y="432914"/>
            <a:ext cx="9677400" cy="4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 dirty="0">
                <a:solidFill>
                  <a:srgbClr val="76242C"/>
                </a:solidFill>
                <a:latin typeface="Avenir Book" panose="02000503020000020003" pitchFamily="2" charset="0"/>
              </a:rPr>
              <a:t>Next Steps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FC48DEBF-2D48-B0FC-4441-80690B229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74" y="1436127"/>
            <a:ext cx="8254077" cy="227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en-US" sz="2000" dirty="0">
              <a:solidFill>
                <a:srgbClr val="E31919"/>
              </a:solidFill>
              <a:latin typeface="Futura Lt BT Light"/>
              <a:ea typeface="ＭＳ Ｐゴシック" charset="0"/>
              <a:cs typeface="Futura Lt BT Light"/>
            </a:endParaRPr>
          </a:p>
          <a:p>
            <a:pPr marL="458788" indent="-342900">
              <a:spcBef>
                <a:spcPct val="50000"/>
              </a:spcBef>
              <a:buClr>
                <a:srgbClr val="76242C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venir Book" panose="02000503020000020003" pitchFamily="2" charset="0"/>
                <a:ea typeface="ＭＳ Ｐゴシック" charset="0"/>
                <a:cs typeface="Futura Lt BT Light"/>
              </a:rPr>
              <a:t>Series of three Educational Visioning Group Workshops</a:t>
            </a:r>
          </a:p>
          <a:p>
            <a:pPr marL="458788" indent="-342900">
              <a:spcBef>
                <a:spcPct val="50000"/>
              </a:spcBef>
              <a:buClr>
                <a:srgbClr val="76242C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venir Book" panose="02000503020000020003" pitchFamily="2" charset="0"/>
                <a:ea typeface="ＭＳ Ｐゴシック" charset="0"/>
                <a:cs typeface="Futura Lt BT Light"/>
              </a:rPr>
              <a:t>Workshops with MSD Elementary, Middle, and High School Faculty</a:t>
            </a:r>
          </a:p>
          <a:p>
            <a:pPr marL="458788" indent="-342900">
              <a:spcBef>
                <a:spcPct val="50000"/>
              </a:spcBef>
              <a:buClr>
                <a:srgbClr val="76242C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venir Book" panose="02000503020000020003" pitchFamily="2" charset="0"/>
                <a:ea typeface="ＭＳ Ｐゴシック" charset="0"/>
                <a:cs typeface="Futura Lt BT Light"/>
              </a:rPr>
              <a:t>Additional Community Workshops</a:t>
            </a:r>
          </a:p>
          <a:p>
            <a:pPr marL="115888">
              <a:lnSpc>
                <a:spcPct val="50000"/>
              </a:lnSpc>
              <a:spcBef>
                <a:spcPct val="50000"/>
              </a:spcBef>
              <a:buClr>
                <a:schemeClr val="bg1">
                  <a:lumMod val="50000"/>
                </a:schemeClr>
              </a:buClr>
              <a:defRPr/>
            </a:pPr>
            <a:endParaRPr lang="en-US" sz="2000" dirty="0">
              <a:latin typeface="Avenir Book" panose="02000503020000020003" pitchFamily="2" charset="0"/>
              <a:ea typeface="ＭＳ Ｐゴシック" charset="0"/>
              <a:cs typeface="Futura Lt BT Light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en-US" sz="2000" dirty="0">
              <a:solidFill>
                <a:schemeClr val="accent6">
                  <a:lumMod val="75000"/>
                </a:schemeClr>
              </a:solidFill>
              <a:latin typeface="+mj-lt"/>
              <a:ea typeface="+mn-ea"/>
              <a:cs typeface="Gotham Rounded Book"/>
            </a:endParaRPr>
          </a:p>
        </p:txBody>
      </p:sp>
    </p:spTree>
    <p:extLst>
      <p:ext uri="{BB962C8B-B14F-4D97-AF65-F5344CB8AC3E}">
        <p14:creationId xmlns:p14="http://schemas.microsoft.com/office/powerpoint/2010/main" val="276792591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" descr="Text&#10;&#10;Description automatically generated">
            <a:extLst>
              <a:ext uri="{FF2B5EF4-FFF2-40B4-BE49-F238E27FC236}">
                <a16:creationId xmlns:a16="http://schemas.microsoft.com/office/drawing/2014/main" id="{804CB64A-77CB-BAA6-2D55-98970F4BC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1254125"/>
            <a:ext cx="4432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08C72C06-D18F-D6A3-C8A1-191701511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0175" y="2919413"/>
            <a:ext cx="927417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7200" dirty="0">
                <a:solidFill>
                  <a:srgbClr val="76242D"/>
                </a:solidFill>
                <a:latin typeface="Avenir Book" panose="02000503020000020003" pitchFamily="2" charset="0"/>
                <a:ea typeface="+mn-ea"/>
                <a:cs typeface="Futura Lt BT Light"/>
              </a:rPr>
              <a:t>Q &amp; A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7200" dirty="0">
              <a:solidFill>
                <a:schemeClr val="accent6">
                  <a:lumMod val="75000"/>
                </a:schemeClr>
              </a:solidFill>
              <a:latin typeface="+mj-lt"/>
              <a:ea typeface="+mn-ea"/>
              <a:cs typeface="Gotham Rounded Book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3">
            <a:extLst>
              <a:ext uri="{FF2B5EF4-FFF2-40B4-BE49-F238E27FC236}">
                <a16:creationId xmlns:a16="http://schemas.microsoft.com/office/drawing/2014/main" id="{61A31D9D-D153-2A04-6471-2EECD0A56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328613"/>
            <a:ext cx="96774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76242D"/>
                </a:solidFill>
                <a:latin typeface="Avenir Book" panose="02000503020000020003" pitchFamily="2" charset="0"/>
              </a:rPr>
              <a:t>Building Upon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1661B025-4998-E3B3-F936-595DC5B53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2" y="1254889"/>
            <a:ext cx="4672012" cy="389337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spcAft>
                <a:spcPts val="12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ＭＳ Ｐゴシック" charset="-128"/>
              </a:rPr>
              <a:t>MSD Policies</a:t>
            </a:r>
          </a:p>
          <a:p>
            <a:pPr marL="800100" lvl="1" indent="-342900">
              <a:spcAft>
                <a:spcPts val="12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ＭＳ Ｐゴシック" charset="-128"/>
              </a:rPr>
              <a:t>School Goals</a:t>
            </a:r>
          </a:p>
          <a:p>
            <a:pPr marL="800100" lvl="1" indent="-342900">
              <a:spcAft>
                <a:spcPts val="12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ＭＳ Ｐゴシック" charset="-128"/>
              </a:rPr>
              <a:t>Community Plan: Vetting Process and Goals, and building buy in and excitement</a:t>
            </a:r>
          </a:p>
          <a:p>
            <a:pPr marL="800100" lvl="1" indent="-342900">
              <a:spcAft>
                <a:spcPts val="1200"/>
              </a:spcAft>
              <a:buClr>
                <a:srgbClr val="821A56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ＭＳ Ｐゴシック" charset="-128"/>
              </a:rPr>
              <a:t>Other Sources?</a:t>
            </a:r>
          </a:p>
          <a:p>
            <a:pPr marL="800100" lvl="1" indent="-342900">
              <a:lnSpc>
                <a:spcPct val="150000"/>
              </a:lnSpc>
              <a:buClr>
                <a:srgbClr val="E31919"/>
              </a:buClr>
              <a:buFont typeface="Courier New" panose="02070309020205020404" pitchFamily="49" charset="0"/>
              <a:buChar char="o"/>
              <a:defRPr/>
            </a:pPr>
            <a:endParaRPr lang="en-US" sz="2400" dirty="0">
              <a:ea typeface="ＭＳ Ｐゴシック" charset="-128"/>
            </a:endParaRPr>
          </a:p>
          <a:p>
            <a:pPr marL="457200" lvl="1" indent="0">
              <a:defRPr/>
            </a:pPr>
            <a:endParaRPr lang="en-US" sz="2400" dirty="0">
              <a:latin typeface="Gotham Rounded Medium"/>
              <a:ea typeface="ＭＳ Ｐゴシック" charset="0"/>
              <a:cs typeface="Gotham Rounded Medium"/>
            </a:endParaRPr>
          </a:p>
          <a:p>
            <a:pPr marL="571500" indent="-571500" eaLnBrk="1" hangingPunct="1">
              <a:spcBef>
                <a:spcPct val="50000"/>
              </a:spcBef>
              <a:buClr>
                <a:schemeClr val="accent6">
                  <a:lumMod val="75000"/>
                </a:schemeClr>
              </a:buClr>
              <a:buFont typeface="Courier New"/>
              <a:buChar char="o"/>
              <a:defRPr/>
            </a:pPr>
            <a:endParaRPr lang="en-US" dirty="0">
              <a:solidFill>
                <a:srgbClr val="336699"/>
              </a:solidFill>
              <a:latin typeface="Gotham Rounded Medium"/>
              <a:ea typeface="+mn-ea"/>
              <a:cs typeface="Gotham Rounded Medium"/>
            </a:endParaRPr>
          </a:p>
        </p:txBody>
      </p:sp>
      <p:grpSp>
        <p:nvGrpSpPr>
          <p:cNvPr id="43011" name="Group 1">
            <a:extLst>
              <a:ext uri="{FF2B5EF4-FFF2-40B4-BE49-F238E27FC236}">
                <a16:creationId xmlns:a16="http://schemas.microsoft.com/office/drawing/2014/main" id="{70029C93-9ECD-64D1-8957-2C2D0F64C4CD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4238"/>
            <a:ext cx="7956550" cy="352425"/>
            <a:chOff x="593047" y="4694237"/>
            <a:chExt cx="7957906" cy="351794"/>
          </a:xfrm>
        </p:grpSpPr>
        <p:grpSp>
          <p:nvGrpSpPr>
            <p:cNvPr id="43013" name="Group 2">
              <a:extLst>
                <a:ext uri="{FF2B5EF4-FFF2-40B4-BE49-F238E27FC236}">
                  <a16:creationId xmlns:a16="http://schemas.microsoft.com/office/drawing/2014/main" id="{A346DE11-0C79-940E-B9C4-CBE52398A7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43015" name="Group 4">
                <a:extLst>
                  <a:ext uri="{FF2B5EF4-FFF2-40B4-BE49-F238E27FC236}">
                    <a16:creationId xmlns:a16="http://schemas.microsoft.com/office/drawing/2014/main" id="{3AD41A19-33E2-F6E0-8B46-F4E27A390B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43017" name="Text Box 6">
                  <a:extLst>
                    <a:ext uri="{FF2B5EF4-FFF2-40B4-BE49-F238E27FC236}">
                      <a16:creationId xmlns:a16="http://schemas.microsoft.com/office/drawing/2014/main" id="{730504D3-8897-ED44-1007-6A2D7D90853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3018" name="Picture 7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13283B60-5167-EDC0-AEBB-D64ECE25EC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3016" name="Picture 5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59873FB4-0F65-A1A7-1A83-FD088D47E7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3014" name="Picture 3" descr="Text&#10;&#10;Description automatically generated">
              <a:extLst>
                <a:ext uri="{FF2B5EF4-FFF2-40B4-BE49-F238E27FC236}">
                  <a16:creationId xmlns:a16="http://schemas.microsoft.com/office/drawing/2014/main" id="{794163F0-511C-6AFD-59CE-BC3E1A1AF9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853" y="469423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2" name="Picture 9" descr="A group of children holding a sign&#10;&#10;Description automatically generated">
            <a:extLst>
              <a:ext uri="{FF2B5EF4-FFF2-40B4-BE49-F238E27FC236}">
                <a16:creationId xmlns:a16="http://schemas.microsoft.com/office/drawing/2014/main" id="{AE8243FC-91D9-7103-960C-6F809B4AE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r="16656"/>
          <a:stretch>
            <a:fillRect/>
          </a:stretch>
        </p:blipFill>
        <p:spPr bwMode="auto">
          <a:xfrm>
            <a:off x="5614988" y="1295400"/>
            <a:ext cx="2935287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68E7E9-1C7F-8634-3453-8790964B62B1}"/>
              </a:ext>
            </a:extLst>
          </p:cNvPr>
          <p:cNvSpPr/>
          <p:nvPr/>
        </p:nvSpPr>
        <p:spPr>
          <a:xfrm>
            <a:off x="6673850" y="3838575"/>
            <a:ext cx="2360613" cy="463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9DB448-29E4-C8D9-70AD-32431E781FC7}"/>
              </a:ext>
            </a:extLst>
          </p:cNvPr>
          <p:cNvSpPr/>
          <p:nvPr/>
        </p:nvSpPr>
        <p:spPr>
          <a:xfrm>
            <a:off x="307975" y="590550"/>
            <a:ext cx="8602663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74A92C-08B9-41A5-9AB9-0198DB47ED46}"/>
              </a:ext>
            </a:extLst>
          </p:cNvPr>
          <p:cNvSpPr/>
          <p:nvPr/>
        </p:nvSpPr>
        <p:spPr>
          <a:xfrm>
            <a:off x="536575" y="3887788"/>
            <a:ext cx="8602663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D585394-DC1A-A50B-29F7-DD6FF0FF1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350" y="944563"/>
            <a:ext cx="4860925" cy="352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61" name="Text Box 3">
            <a:extLst>
              <a:ext uri="{FF2B5EF4-FFF2-40B4-BE49-F238E27FC236}">
                <a16:creationId xmlns:a16="http://schemas.microsoft.com/office/drawing/2014/main" id="{6C74AA50-9DD2-1C7E-21D0-5F3B8D612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331788"/>
            <a:ext cx="96774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76242D"/>
                </a:solidFill>
                <a:latin typeface="Avenir Book" panose="02000503020000020003" pitchFamily="2" charset="0"/>
              </a:rPr>
              <a:t>Community Plan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F3BE87F-5FF2-39A1-058B-7D12A3772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25" y="950913"/>
            <a:ext cx="2711450" cy="3522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5063" name="Group 3">
            <a:extLst>
              <a:ext uri="{FF2B5EF4-FFF2-40B4-BE49-F238E27FC236}">
                <a16:creationId xmlns:a16="http://schemas.microsoft.com/office/drawing/2014/main" id="{8ED3B7F5-B915-571F-DDA3-22B19ED8AF8B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4238"/>
            <a:ext cx="7956550" cy="352425"/>
            <a:chOff x="593047" y="4694237"/>
            <a:chExt cx="7957906" cy="351794"/>
          </a:xfrm>
        </p:grpSpPr>
        <p:grpSp>
          <p:nvGrpSpPr>
            <p:cNvPr id="45064" name="Group 6">
              <a:extLst>
                <a:ext uri="{FF2B5EF4-FFF2-40B4-BE49-F238E27FC236}">
                  <a16:creationId xmlns:a16="http://schemas.microsoft.com/office/drawing/2014/main" id="{E7006813-0EA1-0428-DEFD-B652ABD515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45066" name="Group 9">
                <a:extLst>
                  <a:ext uri="{FF2B5EF4-FFF2-40B4-BE49-F238E27FC236}">
                    <a16:creationId xmlns:a16="http://schemas.microsoft.com/office/drawing/2014/main" id="{CCBFF064-7D6A-A45B-D6B9-695D51FFA7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45068" name="Text Box 6">
                  <a:extLst>
                    <a:ext uri="{FF2B5EF4-FFF2-40B4-BE49-F238E27FC236}">
                      <a16:creationId xmlns:a16="http://schemas.microsoft.com/office/drawing/2014/main" id="{68B5AE19-A24D-1200-50C9-C2787181E1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5069" name="Picture 12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AF7AA7F5-3B4E-EF6C-7FB9-F21422E87B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5067" name="Picture 10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DD24F155-48E9-0182-E490-F6DB4E36D3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5065" name="Picture 7" descr="Text&#10;&#10;Description automatically generated">
              <a:extLst>
                <a:ext uri="{FF2B5EF4-FFF2-40B4-BE49-F238E27FC236}">
                  <a16:creationId xmlns:a16="http://schemas.microsoft.com/office/drawing/2014/main" id="{7F6F70E5-A541-7A75-5CEB-CD72F8D47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853" y="469423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C2DD1D7-49DF-7B22-DE8F-0CB8075DE61E}"/>
              </a:ext>
            </a:extLst>
          </p:cNvPr>
          <p:cNvSpPr/>
          <p:nvPr/>
        </p:nvSpPr>
        <p:spPr>
          <a:xfrm>
            <a:off x="6675438" y="3840163"/>
            <a:ext cx="2363787" cy="463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1FAED1-69CF-CED8-20FC-CBB5DF424F45}"/>
              </a:ext>
            </a:extLst>
          </p:cNvPr>
          <p:cNvSpPr/>
          <p:nvPr/>
        </p:nvSpPr>
        <p:spPr>
          <a:xfrm>
            <a:off x="266700" y="628650"/>
            <a:ext cx="8610600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DD5157-754D-9AA2-8597-177BDB5456C0}"/>
              </a:ext>
            </a:extLst>
          </p:cNvPr>
          <p:cNvSpPr/>
          <p:nvPr/>
        </p:nvSpPr>
        <p:spPr>
          <a:xfrm>
            <a:off x="533400" y="3889375"/>
            <a:ext cx="8610600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606B13-790D-DF74-BF39-38749EE5C473}"/>
              </a:ext>
            </a:extLst>
          </p:cNvPr>
          <p:cNvSpPr txBox="1"/>
          <p:nvPr/>
        </p:nvSpPr>
        <p:spPr>
          <a:xfrm>
            <a:off x="533400" y="139700"/>
            <a:ext cx="8231221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76242D"/>
                </a:solidFill>
                <a:latin typeface="Avenir Book" panose="02000503020000020003" pitchFamily="2" charset="0"/>
              </a:rPr>
              <a:t>In Person and Virtual Workshops,  </a:t>
            </a:r>
          </a:p>
          <a:p>
            <a:pPr>
              <a:defRPr/>
            </a:pPr>
            <a:r>
              <a:rPr lang="en-US" sz="2800" dirty="0">
                <a:solidFill>
                  <a:srgbClr val="76242D"/>
                </a:solidFill>
                <a:latin typeface="Avenir Book" panose="02000503020000020003" pitchFamily="2" charset="0"/>
              </a:rPr>
              <a:t>and Community Questionnaire and Videos</a:t>
            </a:r>
          </a:p>
          <a:p>
            <a:pPr>
              <a:defRPr/>
            </a:pPr>
            <a:endParaRPr lang="en-US" sz="2400" dirty="0">
              <a:solidFill>
                <a:srgbClr val="821A56"/>
              </a:solidFill>
              <a:latin typeface="Futura Bk BT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821A56"/>
              </a:solidFill>
              <a:latin typeface="Futura Bk BT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821A56"/>
              </a:solidFill>
              <a:latin typeface="Futura Bk BT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9F00C-31EF-0232-D190-B23351282D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0570" y="1389325"/>
            <a:ext cx="2624020" cy="1472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7110" name="Group 7">
            <a:extLst>
              <a:ext uri="{FF2B5EF4-FFF2-40B4-BE49-F238E27FC236}">
                <a16:creationId xmlns:a16="http://schemas.microsoft.com/office/drawing/2014/main" id="{3943DBC2-A24C-AE03-C839-A835112F0E48}"/>
              </a:ext>
            </a:extLst>
          </p:cNvPr>
          <p:cNvGrpSpPr>
            <a:grpSpLocks/>
          </p:cNvGrpSpPr>
          <p:nvPr/>
        </p:nvGrpSpPr>
        <p:grpSpPr bwMode="auto">
          <a:xfrm>
            <a:off x="4665978" y="1387328"/>
            <a:ext cx="2624020" cy="1477010"/>
            <a:chOff x="1184275" y="1050925"/>
            <a:chExt cx="6664325" cy="37496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AD0024-572A-00D6-9456-B9E4B3E39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4275" y="1050925"/>
              <a:ext cx="6664325" cy="3749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7121" name="Picture 9">
              <a:extLst>
                <a:ext uri="{FF2B5EF4-FFF2-40B4-BE49-F238E27FC236}">
                  <a16:creationId xmlns:a16="http://schemas.microsoft.com/office/drawing/2014/main" id="{28CC907D-93FA-8D54-E535-5A17850A3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50" y="1892300"/>
              <a:ext cx="4973638" cy="283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24E71FF-9EE3-92F9-0717-6B8B9FC8EC9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0570" y="2947704"/>
            <a:ext cx="2624020" cy="148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34F7648C-CF02-7B03-2C7A-87FF47051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/>
        </p:blipFill>
        <p:spPr bwMode="auto">
          <a:xfrm>
            <a:off x="4665978" y="2947704"/>
            <a:ext cx="2624020" cy="148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7113" name="Group 2">
            <a:extLst>
              <a:ext uri="{FF2B5EF4-FFF2-40B4-BE49-F238E27FC236}">
                <a16:creationId xmlns:a16="http://schemas.microsoft.com/office/drawing/2014/main" id="{7BBCAFC9-6FA5-B049-C3BF-DC3FD3A5D41B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4694238"/>
            <a:ext cx="7956550" cy="352425"/>
            <a:chOff x="593047" y="4694237"/>
            <a:chExt cx="7957906" cy="351794"/>
          </a:xfrm>
        </p:grpSpPr>
        <p:grpSp>
          <p:nvGrpSpPr>
            <p:cNvPr id="47114" name="Group 3">
              <a:extLst>
                <a:ext uri="{FF2B5EF4-FFF2-40B4-BE49-F238E27FC236}">
                  <a16:creationId xmlns:a16="http://schemas.microsoft.com/office/drawing/2014/main" id="{2E7C076C-9718-0F36-9E18-8FC19DC5B0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47" y="4695477"/>
              <a:ext cx="2847736" cy="350554"/>
              <a:chOff x="593047" y="4695477"/>
              <a:chExt cx="2847736" cy="350554"/>
            </a:xfrm>
          </p:grpSpPr>
          <p:grpSp>
            <p:nvGrpSpPr>
              <p:cNvPr id="47116" name="Group 6">
                <a:extLst>
                  <a:ext uri="{FF2B5EF4-FFF2-40B4-BE49-F238E27FC236}">
                    <a16:creationId xmlns:a16="http://schemas.microsoft.com/office/drawing/2014/main" id="{CC93420F-0F92-1D1A-D8AA-5036525E52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3313" y="4745657"/>
                <a:ext cx="1347470" cy="293370"/>
                <a:chOff x="23568" y="0"/>
                <a:chExt cx="1347963" cy="293831"/>
              </a:xfrm>
            </p:grpSpPr>
            <p:sp>
              <p:nvSpPr>
                <p:cNvPr id="47118" name="Text Box 6">
                  <a:extLst>
                    <a:ext uri="{FF2B5EF4-FFF2-40B4-BE49-F238E27FC236}">
                      <a16:creationId xmlns:a16="http://schemas.microsoft.com/office/drawing/2014/main" id="{103E0A26-C84C-464E-A370-989FD00BA5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7891" y="12526"/>
                  <a:ext cx="1183640" cy="281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new</a:t>
                  </a:r>
                  <a:r>
                    <a:rPr lang="en-US" altLang="en-US" sz="1100">
                      <a:solidFill>
                        <a:srgbClr val="097AC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vista</a:t>
                  </a:r>
                  <a:r>
                    <a:rPr lang="en-US" altLang="en-US" sz="1100">
                      <a:solidFill>
                        <a:srgbClr val="B55B14"/>
                      </a:solidFill>
                      <a:latin typeface="Avenir Book" panose="02000503020000020003" pitchFamily="2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design</a:t>
                  </a:r>
                  <a:endParaRPr lang="en-US" altLang="en-US" sz="1100">
                    <a:latin typeface="Calibri" panose="020F050202020403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7119" name="Picture 14" descr="Chart, funnel chart&#10;&#10;Description automatically generated">
                  <a:extLst>
                    <a:ext uri="{FF2B5EF4-FFF2-40B4-BE49-F238E27FC236}">
                      <a16:creationId xmlns:a16="http://schemas.microsoft.com/office/drawing/2014/main" id="{50920BAE-A033-2242-B4FB-8B97D33ED6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68" y="0"/>
                  <a:ext cx="196051" cy="206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7117" name="Picture 7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A35732F2-D6C7-66E6-7BE9-54B27FDE6E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47" y="4695477"/>
                <a:ext cx="890784" cy="3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7115" name="Picture 5" descr="Text&#10;&#10;Description automatically generated">
              <a:extLst>
                <a:ext uri="{FF2B5EF4-FFF2-40B4-BE49-F238E27FC236}">
                  <a16:creationId xmlns:a16="http://schemas.microsoft.com/office/drawing/2014/main" id="{6DEE287E-E9D1-92C0-964C-7918CB135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853" y="4694237"/>
              <a:ext cx="1562100" cy="29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Text&#10;&#10;Description automatically generated">
            <a:extLst>
              <a:ext uri="{FF2B5EF4-FFF2-40B4-BE49-F238E27FC236}">
                <a16:creationId xmlns:a16="http://schemas.microsoft.com/office/drawing/2014/main" id="{98597345-9699-A0D2-A81C-960DE5C1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1268413"/>
            <a:ext cx="44323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55A10A40-0736-8776-B7B4-FD317BE2E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2862263"/>
            <a:ext cx="9274176" cy="293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5400" dirty="0">
                <a:solidFill>
                  <a:srgbClr val="76242D"/>
                </a:solidFill>
                <a:latin typeface="Avenir Book" panose="02000503020000020003" pitchFamily="2" charset="0"/>
                <a:ea typeface="+mn-ea"/>
                <a:cs typeface="Futura Lt BT Light"/>
              </a:rPr>
              <a:t>Introductions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3200" dirty="0">
                <a:latin typeface="Avenir Book" panose="02000503020000020003" pitchFamily="2" charset="0"/>
                <a:ea typeface="+mn-ea"/>
                <a:cs typeface="Futura Lt BT Light"/>
              </a:rPr>
              <a:t>Role/Affiliation and Greatest Hopes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3200" dirty="0">
                <a:latin typeface="Avenir Book" panose="02000503020000020003" pitchFamily="2" charset="0"/>
                <a:ea typeface="+mn-ea"/>
                <a:cs typeface="Futura Lt BT Light"/>
              </a:rPr>
              <a:t>for the Master Planning Process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7200" dirty="0">
              <a:solidFill>
                <a:schemeClr val="accent6">
                  <a:lumMod val="75000"/>
                </a:schemeClr>
              </a:solidFill>
              <a:latin typeface="+mj-lt"/>
              <a:ea typeface="+mn-ea"/>
              <a:cs typeface="Gotham Rounded Book"/>
            </a:endParaRP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700" dirty="0" smtClean="0">
            <a:latin typeface="Futura Bk BT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77900</TotalTime>
  <Words>1753</Words>
  <Application>Microsoft Macintosh PowerPoint</Application>
  <PresentationFormat>Custom</PresentationFormat>
  <Paragraphs>460</Paragraphs>
  <Slides>56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5" baseType="lpstr">
      <vt:lpstr>Arial</vt:lpstr>
      <vt:lpstr>Avenir Book</vt:lpstr>
      <vt:lpstr>Calibri</vt:lpstr>
      <vt:lpstr>Courier New</vt:lpstr>
      <vt:lpstr>Franklin Gothic Book</vt:lpstr>
      <vt:lpstr>Franklin Gothic Medium</vt:lpstr>
      <vt:lpstr>Futura Bk BT</vt:lpstr>
      <vt:lpstr>Futura Book BT</vt:lpstr>
      <vt:lpstr>Futura Lt BT Light</vt:lpstr>
      <vt:lpstr>Georgia</vt:lpstr>
      <vt:lpstr>Gotham Rounded Book</vt:lpstr>
      <vt:lpstr>Gotham Rounded Light</vt:lpstr>
      <vt:lpstr>Gotham Rounded Medium</vt:lpstr>
      <vt:lpstr>Helvetica</vt:lpstr>
      <vt:lpstr>HelveticaNeue LT 55 Roman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PEAPC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Perkins Eastman</dc:creator>
  <cp:lastModifiedBy>David Stephen</cp:lastModifiedBy>
  <cp:revision>1246</cp:revision>
  <cp:lastPrinted>2018-07-16T02:57:20Z</cp:lastPrinted>
  <dcterms:created xsi:type="dcterms:W3CDTF">2013-02-26T14:09:09Z</dcterms:created>
  <dcterms:modified xsi:type="dcterms:W3CDTF">2023-03-31T13:42:31Z</dcterms:modified>
</cp:coreProperties>
</file>